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2" d="100"/>
          <a:sy n="62" d="100"/>
        </p:scale>
        <p:origin x="-151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FEAA7E-8C25-4DFC-A138-4E80837783FA}" type="datetimeFigureOut">
              <a:rPr lang="en-US" smtClean="0"/>
              <a:pPr/>
              <a:t>16/06/2014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E1F234-FF94-487E-9D7F-EDE05006BF1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FEAA7E-8C25-4DFC-A138-4E80837783FA}" type="datetimeFigureOut">
              <a:rPr lang="en-US" smtClean="0"/>
              <a:pPr/>
              <a:t>16/06/2014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E1F234-FF94-487E-9D7F-EDE05006BF1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FEAA7E-8C25-4DFC-A138-4E80837783FA}" type="datetimeFigureOut">
              <a:rPr lang="en-US" smtClean="0"/>
              <a:pPr/>
              <a:t>16/06/2014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E1F234-FF94-487E-9D7F-EDE05006BF1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FEAA7E-8C25-4DFC-A138-4E80837783FA}" type="datetimeFigureOut">
              <a:rPr lang="en-US" smtClean="0"/>
              <a:pPr/>
              <a:t>16/06/2014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E1F234-FF94-487E-9D7F-EDE05006BF1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FEAA7E-8C25-4DFC-A138-4E80837783FA}" type="datetimeFigureOut">
              <a:rPr lang="en-US" smtClean="0"/>
              <a:pPr/>
              <a:t>16/06/2014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E1F234-FF94-487E-9D7F-EDE05006BF1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DFEAA7E-8C25-4DFC-A138-4E80837783FA}" type="datetimeFigureOut">
              <a:rPr lang="en-US" smtClean="0"/>
              <a:pPr/>
              <a:t>16/06/2014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E1F234-FF94-487E-9D7F-EDE05006BF1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DFEAA7E-8C25-4DFC-A138-4E80837783FA}" type="datetimeFigureOut">
              <a:rPr lang="en-US" smtClean="0"/>
              <a:pPr/>
              <a:t>16/06/2014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E1F234-FF94-487E-9D7F-EDE05006BF1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FEAA7E-8C25-4DFC-A138-4E80837783FA}" type="datetimeFigureOut">
              <a:rPr lang="en-US" smtClean="0"/>
              <a:pPr/>
              <a:t>16/06/2014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E1F234-FF94-487E-9D7F-EDE05006BF1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FEAA7E-8C25-4DFC-A138-4E80837783FA}" type="datetimeFigureOut">
              <a:rPr lang="en-US" smtClean="0"/>
              <a:pPr/>
              <a:t>16/06/2014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E1F234-FF94-487E-9D7F-EDE05006BF1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FEAA7E-8C25-4DFC-A138-4E80837783FA}" type="datetimeFigureOut">
              <a:rPr lang="en-US" smtClean="0"/>
              <a:pPr/>
              <a:t>16/06/2014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E1F234-FF94-487E-9D7F-EDE05006BF1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FEAA7E-8C25-4DFC-A138-4E80837783FA}" type="datetimeFigureOut">
              <a:rPr lang="en-US" smtClean="0"/>
              <a:pPr/>
              <a:t>16/06/2014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E1F234-FF94-487E-9D7F-EDE05006BF1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FEAA7E-8C25-4DFC-A138-4E80837783FA}" type="datetimeFigureOut">
              <a:rPr lang="en-US" smtClean="0"/>
              <a:pPr/>
              <a:t>16/06/2014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E1F234-FF94-487E-9D7F-EDE05006BF1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Psycholinguistics</a:t>
            </a:r>
            <a:endParaRPr lang="en-US" b="1" dirty="0"/>
          </a:p>
        </p:txBody>
      </p:sp>
      <p:sp>
        <p:nvSpPr>
          <p:cNvPr id="3" name="Subtitle 2"/>
          <p:cNvSpPr>
            <a:spLocks noGrp="1"/>
          </p:cNvSpPr>
          <p:nvPr>
            <p:ph type="subTitle" idx="1"/>
          </p:nvPr>
        </p:nvSpPr>
        <p:spPr/>
        <p:txBody>
          <a:bodyPr/>
          <a:lstStyle/>
          <a:p>
            <a:r>
              <a:rPr lang="en-US" b="1" dirty="0" smtClean="0">
                <a:solidFill>
                  <a:schemeClr val="tx1"/>
                </a:solidFill>
              </a:rPr>
              <a:t>Lecture# 7</a:t>
            </a:r>
            <a:endParaRPr lang="en-US"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Psycholinguistics</a:t>
            </a:r>
            <a:endParaRPr lang="en-US" dirty="0"/>
          </a:p>
        </p:txBody>
      </p:sp>
      <p:sp>
        <p:nvSpPr>
          <p:cNvPr id="3" name="Content Placeholder 2"/>
          <p:cNvSpPr>
            <a:spLocks noGrp="1"/>
          </p:cNvSpPr>
          <p:nvPr>
            <p:ph idx="1"/>
          </p:nvPr>
        </p:nvSpPr>
        <p:spPr/>
        <p:txBody>
          <a:bodyPr>
            <a:normAutofit fontScale="85000" lnSpcReduction="10000"/>
          </a:bodyPr>
          <a:lstStyle/>
          <a:p>
            <a:r>
              <a:rPr lang="en-US" b="1" dirty="0"/>
              <a:t>Conclusion</a:t>
            </a:r>
            <a:endParaRPr lang="en-US" dirty="0"/>
          </a:p>
          <a:p>
            <a:r>
              <a:rPr lang="en-US" dirty="0"/>
              <a:t>Mental structures and processes that allow the human mind </a:t>
            </a:r>
            <a:r>
              <a:rPr lang="en-US" dirty="0" smtClean="0"/>
              <a:t>to encode</a:t>
            </a:r>
            <a:r>
              <a:rPr lang="en-US" dirty="0"/>
              <a:t>, store and retrieve information can be </a:t>
            </a:r>
            <a:r>
              <a:rPr lang="en-US" dirty="0" smtClean="0"/>
              <a:t>described independently </a:t>
            </a:r>
            <a:r>
              <a:rPr lang="en-US" dirty="0"/>
              <a:t>of language</a:t>
            </a:r>
            <a:r>
              <a:rPr lang="en-US" dirty="0" smtClean="0"/>
              <a:t>.</a:t>
            </a:r>
          </a:p>
          <a:p>
            <a:r>
              <a:rPr lang="en-US" dirty="0" smtClean="0"/>
              <a:t> Modification </a:t>
            </a:r>
            <a:r>
              <a:rPr lang="en-US" dirty="0"/>
              <a:t>of these structures </a:t>
            </a:r>
            <a:r>
              <a:rPr lang="en-US" dirty="0" smtClean="0"/>
              <a:t>and processes</a:t>
            </a:r>
            <a:r>
              <a:rPr lang="en-US" dirty="0"/>
              <a:t>, however, provides a framework for understanding </a:t>
            </a:r>
            <a:r>
              <a:rPr lang="en-US" dirty="0" smtClean="0"/>
              <a:t>how language </a:t>
            </a:r>
            <a:r>
              <a:rPr lang="en-US" dirty="0"/>
              <a:t>processing occurs.</a:t>
            </a:r>
          </a:p>
          <a:p>
            <a:r>
              <a:rPr lang="en-US" dirty="0"/>
              <a:t>Although it is generally agreed that we encode, store and </a:t>
            </a:r>
            <a:r>
              <a:rPr lang="en-US" dirty="0" smtClean="0"/>
              <a:t>retrieve linguistic </a:t>
            </a:r>
            <a:r>
              <a:rPr lang="en-US" dirty="0"/>
              <a:t>information along the general lines sketched above, </a:t>
            </a:r>
            <a:r>
              <a:rPr lang="en-US" dirty="0" smtClean="0"/>
              <a:t>the specific </a:t>
            </a:r>
            <a:r>
              <a:rPr lang="en-US" dirty="0"/>
              <a:t>processes have yet to be addressed.</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Psycholinguistics</a:t>
            </a:r>
            <a:endParaRPr lang="en-US" dirty="0"/>
          </a:p>
        </p:txBody>
      </p:sp>
      <p:sp>
        <p:nvSpPr>
          <p:cNvPr id="3" name="Content Placeholder 2"/>
          <p:cNvSpPr>
            <a:spLocks noGrp="1"/>
          </p:cNvSpPr>
          <p:nvPr>
            <p:ph idx="1"/>
          </p:nvPr>
        </p:nvSpPr>
        <p:spPr/>
        <p:txBody>
          <a:bodyPr>
            <a:normAutofit lnSpcReduction="10000"/>
          </a:bodyPr>
          <a:lstStyle/>
          <a:p>
            <a:r>
              <a:rPr lang="en-US" b="1" dirty="0"/>
              <a:t>B. Central issues in language processing</a:t>
            </a:r>
            <a:endParaRPr lang="en-US" dirty="0"/>
          </a:p>
          <a:p>
            <a:r>
              <a:rPr lang="en-US" dirty="0"/>
              <a:t>In this section, we examine several alternative ways in </a:t>
            </a:r>
            <a:r>
              <a:rPr lang="en-US" dirty="0" smtClean="0"/>
              <a:t>which linguistic </a:t>
            </a:r>
            <a:r>
              <a:rPr lang="en-US" dirty="0"/>
              <a:t>information can be handled by the information </a:t>
            </a:r>
            <a:r>
              <a:rPr lang="en-US" dirty="0" smtClean="0"/>
              <a:t>processing system </a:t>
            </a:r>
            <a:r>
              <a:rPr lang="en-US" dirty="0"/>
              <a:t>that we have just sketched above. </a:t>
            </a:r>
            <a:endParaRPr lang="en-US" dirty="0" smtClean="0"/>
          </a:p>
          <a:p>
            <a:r>
              <a:rPr lang="en-US" dirty="0" smtClean="0"/>
              <a:t>Different </a:t>
            </a:r>
            <a:r>
              <a:rPr lang="en-US" dirty="0"/>
              <a:t>types </a:t>
            </a:r>
            <a:r>
              <a:rPr lang="en-US" dirty="0" smtClean="0"/>
              <a:t>of process </a:t>
            </a:r>
            <a:r>
              <a:rPr lang="en-US" dirty="0"/>
              <a:t>will first be presented and discussed individually, </a:t>
            </a:r>
            <a:r>
              <a:rPr lang="en-US" dirty="0" smtClean="0"/>
              <a:t>before being </a:t>
            </a:r>
            <a:r>
              <a:rPr lang="en-US" dirty="0"/>
              <a:t>applied to an extended example of language processing.</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Psycholinguistics</a:t>
            </a:r>
            <a:endParaRPr lang="en-US" dirty="0"/>
          </a:p>
        </p:txBody>
      </p:sp>
      <p:sp>
        <p:nvSpPr>
          <p:cNvPr id="3" name="Content Placeholder 2"/>
          <p:cNvSpPr>
            <a:spLocks noGrp="1"/>
          </p:cNvSpPr>
          <p:nvPr>
            <p:ph idx="1"/>
          </p:nvPr>
        </p:nvSpPr>
        <p:spPr/>
        <p:txBody>
          <a:bodyPr>
            <a:normAutofit fontScale="85000" lnSpcReduction="20000"/>
          </a:bodyPr>
          <a:lstStyle/>
          <a:p>
            <a:r>
              <a:rPr lang="en-US" b="1" dirty="0"/>
              <a:t>Serial and parallel processing</a:t>
            </a:r>
            <a:endParaRPr lang="en-US" dirty="0"/>
          </a:p>
          <a:p>
            <a:r>
              <a:rPr lang="en-US" dirty="0"/>
              <a:t>Serial processing refers to processes that take place one at </a:t>
            </a:r>
            <a:r>
              <a:rPr lang="en-US" dirty="0" smtClean="0"/>
              <a:t>a time.</a:t>
            </a:r>
          </a:p>
          <a:p>
            <a:r>
              <a:rPr lang="en-US" dirty="0" smtClean="0"/>
              <a:t> </a:t>
            </a:r>
            <a:r>
              <a:rPr lang="en-US" dirty="0"/>
              <a:t>Parallel processing refers to processes two or more of </a:t>
            </a:r>
            <a:r>
              <a:rPr lang="en-US" dirty="0" smtClean="0"/>
              <a:t>which take </a:t>
            </a:r>
            <a:r>
              <a:rPr lang="en-US" dirty="0"/>
              <a:t>place simultaneously.</a:t>
            </a:r>
          </a:p>
          <a:p>
            <a:r>
              <a:rPr lang="en-US" dirty="0"/>
              <a:t>Suppose we wish to develop a model of language production. </a:t>
            </a:r>
            <a:endParaRPr lang="en-US" dirty="0" smtClean="0"/>
          </a:p>
          <a:p>
            <a:r>
              <a:rPr lang="en-US" dirty="0" smtClean="0"/>
              <a:t>The starting </a:t>
            </a:r>
            <a:r>
              <a:rPr lang="en-US" dirty="0"/>
              <a:t>point is the idea that the speaker wants to convey</a:t>
            </a:r>
            <a:r>
              <a:rPr lang="en-US" dirty="0" smtClean="0"/>
              <a:t>;</a:t>
            </a:r>
          </a:p>
          <a:p>
            <a:r>
              <a:rPr lang="en-US" dirty="0" smtClean="0"/>
              <a:t> the ending </a:t>
            </a:r>
            <a:r>
              <a:rPr lang="en-US" dirty="0"/>
              <a:t>point is the actual articulation of the idea. But what </a:t>
            </a:r>
            <a:r>
              <a:rPr lang="en-US" dirty="0" smtClean="0"/>
              <a:t>happens in </a:t>
            </a:r>
            <a:r>
              <a:rPr lang="en-US" dirty="0"/>
              <a:t>between?</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Psycholinguistics</a:t>
            </a:r>
            <a:endParaRPr lang="en-US" dirty="0"/>
          </a:p>
        </p:txBody>
      </p:sp>
      <p:sp>
        <p:nvSpPr>
          <p:cNvPr id="3" name="Content Placeholder 2"/>
          <p:cNvSpPr>
            <a:spLocks noGrp="1"/>
          </p:cNvSpPr>
          <p:nvPr>
            <p:ph idx="1"/>
          </p:nvPr>
        </p:nvSpPr>
        <p:spPr/>
        <p:txBody>
          <a:bodyPr>
            <a:normAutofit fontScale="77500" lnSpcReduction="20000"/>
          </a:bodyPr>
          <a:lstStyle/>
          <a:p>
            <a:r>
              <a:rPr lang="en-US" dirty="0"/>
              <a:t>+ A serial model would divide the process into stages</a:t>
            </a:r>
            <a:r>
              <a:rPr lang="en-US" dirty="0" smtClean="0"/>
              <a:t>.</a:t>
            </a:r>
          </a:p>
          <a:p>
            <a:r>
              <a:rPr lang="en-US" dirty="0" smtClean="0"/>
              <a:t> </a:t>
            </a:r>
            <a:r>
              <a:rPr lang="en-US" dirty="0"/>
              <a:t>There </a:t>
            </a:r>
            <a:r>
              <a:rPr lang="en-US" dirty="0" smtClean="0"/>
              <a:t>might be </a:t>
            </a:r>
            <a:r>
              <a:rPr lang="en-US" dirty="0"/>
              <a:t>a stage devoted to building up the phrase structure of the </a:t>
            </a:r>
            <a:r>
              <a:rPr lang="en-US" dirty="0" smtClean="0"/>
              <a:t>sentence, another </a:t>
            </a:r>
            <a:r>
              <a:rPr lang="en-US" dirty="0"/>
              <a:t>stage devoted to retrieving the lexical items that are inserted </a:t>
            </a:r>
            <a:r>
              <a:rPr lang="en-US" dirty="0" smtClean="0"/>
              <a:t>into that </a:t>
            </a:r>
            <a:r>
              <a:rPr lang="en-US" dirty="0"/>
              <a:t>structure, and still another stage devoted to determining the </a:t>
            </a:r>
            <a:r>
              <a:rPr lang="en-US" dirty="0" smtClean="0"/>
              <a:t>correct pronunciation </a:t>
            </a:r>
            <a:r>
              <a:rPr lang="en-US" dirty="0"/>
              <a:t>of these lexical items</a:t>
            </a:r>
            <a:r>
              <a:rPr lang="en-US" dirty="0" smtClean="0"/>
              <a:t>.</a:t>
            </a:r>
          </a:p>
          <a:p>
            <a:r>
              <a:rPr lang="en-US" dirty="0" smtClean="0"/>
              <a:t> </a:t>
            </a:r>
            <a:r>
              <a:rPr lang="en-US" dirty="0"/>
              <a:t>The serial model would assume </a:t>
            </a:r>
            <a:r>
              <a:rPr lang="en-US" dirty="0" smtClean="0"/>
              <a:t>that these </a:t>
            </a:r>
            <a:r>
              <a:rPr lang="en-US" dirty="0"/>
              <a:t>stages occur one at a time, with none overlapping.</a:t>
            </a:r>
          </a:p>
          <a:p>
            <a:r>
              <a:rPr lang="en-US" dirty="0"/>
              <a:t>+ A parallel model, on the contrary, would assume that all of </a:t>
            </a:r>
            <a:r>
              <a:rPr lang="en-US" dirty="0" smtClean="0"/>
              <a:t>these processes </a:t>
            </a:r>
            <a:r>
              <a:rPr lang="en-US" dirty="0"/>
              <a:t>could take place at the same time. </a:t>
            </a:r>
            <a:endParaRPr lang="en-US" dirty="0" smtClean="0"/>
          </a:p>
          <a:p>
            <a:r>
              <a:rPr lang="en-US" dirty="0" smtClean="0"/>
              <a:t>That </a:t>
            </a:r>
            <a:r>
              <a:rPr lang="en-US" dirty="0"/>
              <a:t>is, we could </a:t>
            </a:r>
            <a:r>
              <a:rPr lang="en-US" dirty="0" smtClean="0"/>
              <a:t>be phonetically </a:t>
            </a:r>
            <a:r>
              <a:rPr lang="en-US" dirty="0"/>
              <a:t>specifying one word while we search for the next word, or </a:t>
            </a:r>
            <a:r>
              <a:rPr lang="en-US" dirty="0" smtClean="0"/>
              <a:t>both of </a:t>
            </a:r>
            <a:r>
              <a:rPr lang="en-US" dirty="0"/>
              <a:t>these processes could take place as we flesh out the syntactic structure.</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Psycholinguistics</a:t>
            </a:r>
            <a:endParaRPr lang="en-US" dirty="0"/>
          </a:p>
        </p:txBody>
      </p:sp>
      <p:sp>
        <p:nvSpPr>
          <p:cNvPr id="3" name="Content Placeholder 2"/>
          <p:cNvSpPr>
            <a:spLocks noGrp="1"/>
          </p:cNvSpPr>
          <p:nvPr>
            <p:ph idx="1"/>
          </p:nvPr>
        </p:nvSpPr>
        <p:spPr/>
        <p:txBody>
          <a:bodyPr>
            <a:normAutofit fontScale="85000" lnSpcReduction="20000"/>
          </a:bodyPr>
          <a:lstStyle/>
          <a:p>
            <a:r>
              <a:rPr lang="en-US" dirty="0"/>
              <a:t>Language examples</a:t>
            </a:r>
          </a:p>
          <a:p>
            <a:r>
              <a:rPr lang="en-US" dirty="0"/>
              <a:t>Take the examples shown below </a:t>
            </a:r>
            <a:r>
              <a:rPr lang="en-US" dirty="0" smtClean="0"/>
              <a:t>:</a:t>
            </a:r>
            <a:endParaRPr lang="en-US" dirty="0"/>
          </a:p>
          <a:p>
            <a:r>
              <a:rPr lang="en-US" dirty="0"/>
              <a:t>In example [1], we interpret the middle letter as an /h/ in </a:t>
            </a:r>
            <a:r>
              <a:rPr lang="en-US" dirty="0" smtClean="0"/>
              <a:t>one word</a:t>
            </a:r>
            <a:r>
              <a:rPr lang="en-US" dirty="0"/>
              <a:t>, but as a /a/ in the other, despite the fact that the letter </a:t>
            </a:r>
            <a:r>
              <a:rPr lang="en-US" dirty="0" smtClean="0"/>
              <a:t>is physically </a:t>
            </a:r>
            <a:r>
              <a:rPr lang="en-US" dirty="0"/>
              <a:t>identical in the two cases.</a:t>
            </a:r>
          </a:p>
          <a:p>
            <a:r>
              <a:rPr lang="en-US" dirty="0"/>
              <a:t>The other examples [2] to [5] show degraded letters. It is </a:t>
            </a:r>
            <a:r>
              <a:rPr lang="en-US" dirty="0" smtClean="0"/>
              <a:t>not difficult</a:t>
            </a:r>
            <a:r>
              <a:rPr lang="en-US" dirty="0"/>
              <a:t>, however, to identify what the word is in each case. </a:t>
            </a:r>
            <a:endParaRPr lang="en-US" dirty="0" smtClean="0"/>
          </a:p>
          <a:p>
            <a:r>
              <a:rPr lang="en-US" dirty="0" smtClean="0"/>
              <a:t>The</a:t>
            </a:r>
            <a:r>
              <a:rPr lang="en-US" dirty="0"/>
              <a:t> </a:t>
            </a:r>
            <a:r>
              <a:rPr lang="en-US" dirty="0" smtClean="0"/>
              <a:t>three </a:t>
            </a:r>
            <a:r>
              <a:rPr lang="en-US" dirty="0"/>
              <a:t>degraded letters in example [2] can be identified </a:t>
            </a:r>
            <a:r>
              <a:rPr lang="en-US" dirty="0" smtClean="0"/>
              <a:t>respectively as </a:t>
            </a:r>
            <a:r>
              <a:rPr lang="en-US" dirty="0"/>
              <a:t>/r/, /e/ and /d/; but the same three degraded letters </a:t>
            </a:r>
            <a:r>
              <a:rPr lang="en-US" dirty="0" smtClean="0"/>
              <a:t>appearing in </a:t>
            </a:r>
            <a:r>
              <a:rPr lang="en-US" dirty="0"/>
              <a:t>the other examples are rather identified as /p/, /f/ and /b/.</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Psycholinguistics</a:t>
            </a:r>
            <a:endParaRPr lang="en-US" dirty="0"/>
          </a:p>
        </p:txBody>
      </p:sp>
      <p:sp>
        <p:nvSpPr>
          <p:cNvPr id="3" name="Content Placeholder 2"/>
          <p:cNvSpPr>
            <a:spLocks noGrp="1"/>
          </p:cNvSpPr>
          <p:nvPr>
            <p:ph idx="1"/>
          </p:nvPr>
        </p:nvSpPr>
        <p:spPr/>
        <p:txBody>
          <a:bodyPr>
            <a:normAutofit fontScale="92500" lnSpcReduction="10000"/>
          </a:bodyPr>
          <a:lstStyle/>
          <a:p>
            <a:r>
              <a:rPr lang="en-US" dirty="0"/>
              <a:t>At first glance, all this may appear to be paradoxical</a:t>
            </a:r>
            <a:r>
              <a:rPr lang="en-US" dirty="0" smtClean="0"/>
              <a:t>.</a:t>
            </a:r>
          </a:p>
          <a:p>
            <a:r>
              <a:rPr lang="en-US" dirty="0" smtClean="0"/>
              <a:t> </a:t>
            </a:r>
            <a:r>
              <a:rPr lang="en-US" dirty="0"/>
              <a:t>It </a:t>
            </a:r>
            <a:r>
              <a:rPr lang="en-US" dirty="0" smtClean="0"/>
              <a:t>seems reasonable </a:t>
            </a:r>
            <a:r>
              <a:rPr lang="en-US" dirty="0"/>
              <a:t>to say that we are using the context to help decide </a:t>
            </a:r>
            <a:r>
              <a:rPr lang="en-US" dirty="0" smtClean="0"/>
              <a:t>the identity </a:t>
            </a:r>
            <a:r>
              <a:rPr lang="en-US" dirty="0"/>
              <a:t>of the degraded letters. </a:t>
            </a:r>
            <a:endParaRPr lang="en-US" dirty="0" smtClean="0"/>
          </a:p>
          <a:p>
            <a:r>
              <a:rPr lang="en-US" dirty="0" smtClean="0"/>
              <a:t>However</a:t>
            </a:r>
            <a:r>
              <a:rPr lang="en-US" dirty="0"/>
              <a:t>, that context is a </a:t>
            </a:r>
            <a:r>
              <a:rPr lang="en-US" dirty="0" smtClean="0"/>
              <a:t>word, and </a:t>
            </a:r>
            <a:r>
              <a:rPr lang="en-US" dirty="0"/>
              <a:t>we normally think of first identifying the letters </a:t>
            </a:r>
            <a:r>
              <a:rPr lang="en-US" dirty="0" smtClean="0"/>
              <a:t>before identifying </a:t>
            </a:r>
            <a:r>
              <a:rPr lang="en-US" dirty="0"/>
              <a:t>the word. </a:t>
            </a:r>
            <a:endParaRPr lang="en-US" dirty="0" smtClean="0"/>
          </a:p>
          <a:p>
            <a:r>
              <a:rPr lang="en-US" dirty="0" smtClean="0"/>
              <a:t>How </a:t>
            </a:r>
            <a:r>
              <a:rPr lang="en-US" dirty="0"/>
              <a:t>can we use the word to help identify </a:t>
            </a:r>
            <a:r>
              <a:rPr lang="en-US" dirty="0" smtClean="0"/>
              <a:t>the letter</a:t>
            </a:r>
            <a:r>
              <a:rPr lang="en-US" dirty="0"/>
              <a:t>?</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Psycholinguistics</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The answer lies in parallel processing</a:t>
            </a:r>
            <a:r>
              <a:rPr lang="en-US" dirty="0" smtClean="0"/>
              <a:t>.</a:t>
            </a:r>
          </a:p>
          <a:p>
            <a:r>
              <a:rPr lang="en-US" dirty="0" smtClean="0"/>
              <a:t> </a:t>
            </a:r>
            <a:r>
              <a:rPr lang="en-US" dirty="0"/>
              <a:t>Assume that we </a:t>
            </a:r>
            <a:r>
              <a:rPr lang="en-US" dirty="0" smtClean="0"/>
              <a:t>are identifying </a:t>
            </a:r>
            <a:r>
              <a:rPr lang="en-US" dirty="0"/>
              <a:t>the individual letters, and at the same time, </a:t>
            </a:r>
            <a:r>
              <a:rPr lang="en-US" dirty="0" smtClean="0"/>
              <a:t>actively trying </a:t>
            </a:r>
            <a:r>
              <a:rPr lang="en-US" dirty="0"/>
              <a:t>to fit the letters into various possible words. </a:t>
            </a:r>
            <a:endParaRPr lang="en-US" dirty="0" smtClean="0"/>
          </a:p>
          <a:p>
            <a:r>
              <a:rPr lang="en-US" dirty="0" smtClean="0"/>
              <a:t>Some </a:t>
            </a:r>
            <a:r>
              <a:rPr lang="en-US" dirty="0"/>
              <a:t>of </a:t>
            </a:r>
            <a:r>
              <a:rPr lang="en-US" dirty="0" smtClean="0"/>
              <a:t>the identified </a:t>
            </a:r>
            <a:r>
              <a:rPr lang="en-US" dirty="0"/>
              <a:t>letters enable us to recognize the word as a familiar </a:t>
            </a:r>
            <a:r>
              <a:rPr lang="en-US" dirty="0" smtClean="0"/>
              <a:t>word, and </a:t>
            </a:r>
            <a:r>
              <a:rPr lang="en-US" dirty="0"/>
              <a:t>then we identify the obscured letter from our knowledge of </a:t>
            </a:r>
            <a:r>
              <a:rPr lang="en-US" dirty="0" smtClean="0"/>
              <a:t>the spelling </a:t>
            </a:r>
            <a:r>
              <a:rPr lang="en-US" dirty="0"/>
              <a:t>of the word. </a:t>
            </a:r>
            <a:endParaRPr lang="en-US" dirty="0" smtClean="0"/>
          </a:p>
          <a:p>
            <a:r>
              <a:rPr lang="en-US" dirty="0" smtClean="0"/>
              <a:t>That </a:t>
            </a:r>
            <a:r>
              <a:rPr lang="en-US" dirty="0"/>
              <a:t>is, we are processing at the letter </a:t>
            </a:r>
            <a:r>
              <a:rPr lang="en-US" dirty="0" smtClean="0"/>
              <a:t>and word </a:t>
            </a:r>
            <a:r>
              <a:rPr lang="en-US" dirty="0"/>
              <a:t>levels simultaneously.</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Psycholinguistics</a:t>
            </a:r>
            <a:endParaRPr lang="en-US" dirty="0"/>
          </a:p>
        </p:txBody>
      </p:sp>
      <p:sp>
        <p:nvSpPr>
          <p:cNvPr id="3" name="Content Placeholder 2"/>
          <p:cNvSpPr>
            <a:spLocks noGrp="1"/>
          </p:cNvSpPr>
          <p:nvPr>
            <p:ph idx="1"/>
          </p:nvPr>
        </p:nvSpPr>
        <p:spPr/>
        <p:txBody>
          <a:bodyPr>
            <a:normAutofit fontScale="77500" lnSpcReduction="20000"/>
          </a:bodyPr>
          <a:lstStyle/>
          <a:p>
            <a:r>
              <a:rPr lang="en-US" dirty="0"/>
              <a:t>Serial models have been influential in the study of cognition from </a:t>
            </a:r>
            <a:r>
              <a:rPr lang="en-US" dirty="0" smtClean="0"/>
              <a:t>1960 to </a:t>
            </a:r>
            <a:r>
              <a:rPr lang="en-US" dirty="0"/>
              <a:t>1980, in part because many of the models were based on an </a:t>
            </a:r>
            <a:r>
              <a:rPr lang="en-US" dirty="0" smtClean="0"/>
              <a:t>analogy with </a:t>
            </a:r>
            <a:r>
              <a:rPr lang="en-US" dirty="0"/>
              <a:t>the electronic computer which tends to execute processes </a:t>
            </a:r>
            <a:r>
              <a:rPr lang="en-US" dirty="0" smtClean="0"/>
              <a:t>rapidly in </a:t>
            </a:r>
            <a:r>
              <a:rPr lang="en-US" dirty="0"/>
              <a:t>a serial manner.</a:t>
            </a:r>
          </a:p>
          <a:p>
            <a:r>
              <a:rPr lang="en-US" dirty="0"/>
              <a:t>Parallel distributed processing models have been described as </a:t>
            </a:r>
            <a:r>
              <a:rPr lang="en-US" dirty="0" err="1" smtClean="0"/>
              <a:t>neurally</a:t>
            </a:r>
            <a:r>
              <a:rPr lang="en-US" dirty="0"/>
              <a:t> </a:t>
            </a:r>
            <a:r>
              <a:rPr lang="en-US" dirty="0" smtClean="0"/>
              <a:t>inspired </a:t>
            </a:r>
            <a:r>
              <a:rPr lang="en-US" dirty="0"/>
              <a:t>because they use the brain, rather than the computer, as </a:t>
            </a:r>
            <a:r>
              <a:rPr lang="en-US" dirty="0" smtClean="0"/>
              <a:t>the dominant </a:t>
            </a:r>
            <a:r>
              <a:rPr lang="en-US" dirty="0"/>
              <a:t>metaphor. </a:t>
            </a:r>
            <a:endParaRPr lang="en-US" dirty="0" smtClean="0"/>
          </a:p>
          <a:p>
            <a:r>
              <a:rPr lang="en-US" dirty="0" smtClean="0"/>
              <a:t>Some </a:t>
            </a:r>
            <a:r>
              <a:rPr lang="en-US" dirty="0"/>
              <a:t>authors (</a:t>
            </a:r>
            <a:r>
              <a:rPr lang="en-US" dirty="0" err="1"/>
              <a:t>Rumelhart</a:t>
            </a:r>
            <a:r>
              <a:rPr lang="en-US" dirty="0"/>
              <a:t> &amp; McClelland, </a:t>
            </a:r>
            <a:r>
              <a:rPr lang="en-US" dirty="0" smtClean="0"/>
              <a:t>1986) theorized </a:t>
            </a:r>
            <a:r>
              <a:rPr lang="en-US" dirty="0"/>
              <a:t>a cognitive model as a vast, interconnected network </a:t>
            </a:r>
            <a:r>
              <a:rPr lang="en-US" dirty="0" smtClean="0"/>
              <a:t>of information </a:t>
            </a:r>
            <a:r>
              <a:rPr lang="en-US" dirty="0"/>
              <a:t>nodes with each node influencing and being influenced by </a:t>
            </a:r>
            <a:r>
              <a:rPr lang="en-US" dirty="0" smtClean="0"/>
              <a:t>a large </a:t>
            </a:r>
            <a:r>
              <a:rPr lang="en-US" dirty="0"/>
              <a:t>number of adjacent nodes.</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Psycholinguistics</a:t>
            </a:r>
            <a:endParaRPr lang="en-US" dirty="0"/>
          </a:p>
        </p:txBody>
      </p:sp>
      <p:sp>
        <p:nvSpPr>
          <p:cNvPr id="3" name="Content Placeholder 2"/>
          <p:cNvSpPr>
            <a:spLocks noGrp="1"/>
          </p:cNvSpPr>
          <p:nvPr>
            <p:ph idx="1"/>
          </p:nvPr>
        </p:nvSpPr>
        <p:spPr/>
        <p:txBody>
          <a:bodyPr>
            <a:normAutofit fontScale="85000" lnSpcReduction="20000"/>
          </a:bodyPr>
          <a:lstStyle/>
          <a:p>
            <a:r>
              <a:rPr lang="en-US" b="1" dirty="0"/>
              <a:t>Top-Down and Bottom-Up processing</a:t>
            </a:r>
            <a:endParaRPr lang="en-US" dirty="0"/>
          </a:p>
          <a:p>
            <a:r>
              <a:rPr lang="en-US" dirty="0" smtClean="0"/>
              <a:t>Suppose </a:t>
            </a:r>
            <a:r>
              <a:rPr lang="en-US" dirty="0"/>
              <a:t>you are listening to a lecturer, trying to comprehend </a:t>
            </a:r>
            <a:r>
              <a:rPr lang="en-US" dirty="0" smtClean="0"/>
              <a:t>what she/he </a:t>
            </a:r>
            <a:r>
              <a:rPr lang="en-US" dirty="0"/>
              <a:t>says and remember the main points of the lecture. </a:t>
            </a:r>
            <a:endParaRPr lang="en-US" dirty="0" smtClean="0"/>
          </a:p>
          <a:p>
            <a:r>
              <a:rPr lang="en-US" dirty="0" smtClean="0"/>
              <a:t>Your</a:t>
            </a:r>
            <a:r>
              <a:rPr lang="en-US" dirty="0"/>
              <a:t> </a:t>
            </a:r>
            <a:r>
              <a:rPr lang="en-US" dirty="0" smtClean="0"/>
              <a:t>language </a:t>
            </a:r>
            <a:r>
              <a:rPr lang="en-US" dirty="0"/>
              <a:t>processing can be analyzed as </a:t>
            </a:r>
            <a:r>
              <a:rPr lang="en-US" dirty="0" smtClean="0"/>
              <a:t>occurring </a:t>
            </a:r>
            <a:r>
              <a:rPr lang="en-US" dirty="0"/>
              <a:t>at several levels.</a:t>
            </a:r>
          </a:p>
          <a:p>
            <a:r>
              <a:rPr lang="en-US" dirty="0"/>
              <a:t>At the lowest level (the phonological level), you are identifying </a:t>
            </a:r>
            <a:r>
              <a:rPr lang="en-US" dirty="0" smtClean="0"/>
              <a:t>the phonemes </a:t>
            </a:r>
            <a:r>
              <a:rPr lang="en-US" dirty="0"/>
              <a:t>and syllables that the teacher is using.</a:t>
            </a:r>
          </a:p>
          <a:p>
            <a:r>
              <a:rPr lang="en-US" dirty="0"/>
              <a:t>At a higher level (the lexical level), you are using those phonemes </a:t>
            </a:r>
            <a:r>
              <a:rPr lang="en-US" dirty="0" smtClean="0"/>
              <a:t>an syllables </a:t>
            </a:r>
            <a:r>
              <a:rPr lang="en-US" dirty="0"/>
              <a:t>to retrieve the lexical entries of the words from </a:t>
            </a:r>
            <a:r>
              <a:rPr lang="en-US" dirty="0" smtClean="0"/>
              <a:t>your semantic </a:t>
            </a:r>
            <a:r>
              <a:rPr lang="en-US" dirty="0"/>
              <a:t>memory.</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Psycholinguistics</a:t>
            </a:r>
            <a:endParaRPr lang="en-US" dirty="0"/>
          </a:p>
        </p:txBody>
      </p:sp>
      <p:sp>
        <p:nvSpPr>
          <p:cNvPr id="3" name="Content Placeholder 2"/>
          <p:cNvSpPr>
            <a:spLocks noGrp="1"/>
          </p:cNvSpPr>
          <p:nvPr>
            <p:ph idx="1"/>
          </p:nvPr>
        </p:nvSpPr>
        <p:spPr/>
        <p:txBody>
          <a:bodyPr>
            <a:normAutofit/>
          </a:bodyPr>
          <a:lstStyle/>
          <a:p>
            <a:r>
              <a:rPr lang="en-US" dirty="0"/>
              <a:t>At the next level (the syntactic level), you are organizing the </a:t>
            </a:r>
            <a:r>
              <a:rPr lang="en-US" dirty="0" smtClean="0"/>
              <a:t>words into </a:t>
            </a:r>
            <a:r>
              <a:rPr lang="en-US" dirty="0"/>
              <a:t>constituents and you are forming a phrase structure for </a:t>
            </a:r>
            <a:r>
              <a:rPr lang="en-US" dirty="0" smtClean="0"/>
              <a:t>each incoming </a:t>
            </a:r>
            <a:r>
              <a:rPr lang="en-US" dirty="0"/>
              <a:t>sentence.</a:t>
            </a:r>
          </a:p>
          <a:p>
            <a:r>
              <a:rPr lang="en-US" dirty="0"/>
              <a:t>At the highest level (the discourse level), you are linking the meaning </a:t>
            </a:r>
            <a:r>
              <a:rPr lang="en-US" dirty="0" smtClean="0"/>
              <a:t>of a </a:t>
            </a:r>
            <a:r>
              <a:rPr lang="en-US" dirty="0"/>
              <a:t>given sentence with preceding ones, and therefore you </a:t>
            </a:r>
            <a:r>
              <a:rPr lang="en-US" dirty="0" smtClean="0"/>
              <a:t>are organizing </a:t>
            </a:r>
            <a:r>
              <a:rPr lang="en-US" dirty="0"/>
              <a:t>sentences into higher-order units.</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Psycholinguistics</a:t>
            </a:r>
            <a:endParaRPr lang="en-US" b="1" dirty="0"/>
          </a:p>
        </p:txBody>
      </p:sp>
      <p:sp>
        <p:nvSpPr>
          <p:cNvPr id="3" name="Content Placeholder 2"/>
          <p:cNvSpPr>
            <a:spLocks noGrp="1"/>
          </p:cNvSpPr>
          <p:nvPr>
            <p:ph idx="1"/>
          </p:nvPr>
        </p:nvSpPr>
        <p:spPr/>
        <p:txBody>
          <a:bodyPr>
            <a:normAutofit fontScale="92500" lnSpcReduction="20000"/>
          </a:bodyPr>
          <a:lstStyle/>
          <a:p>
            <a:r>
              <a:rPr lang="en-US" b="1" dirty="0"/>
              <a:t>Permanent memory.</a:t>
            </a:r>
            <a:endParaRPr lang="en-US" dirty="0"/>
          </a:p>
          <a:p>
            <a:r>
              <a:rPr lang="en-US" dirty="0"/>
              <a:t>Permanent memory, which is also known as long-term </a:t>
            </a:r>
            <a:r>
              <a:rPr lang="en-US" dirty="0" smtClean="0"/>
              <a:t>memory (LTM</a:t>
            </a:r>
            <a:r>
              <a:rPr lang="en-US" dirty="0"/>
              <a:t>), is a repository of our knowledge of the world. </a:t>
            </a:r>
            <a:endParaRPr lang="en-US" dirty="0" smtClean="0"/>
          </a:p>
          <a:p>
            <a:r>
              <a:rPr lang="en-US" dirty="0" smtClean="0"/>
              <a:t>This includes general </a:t>
            </a:r>
            <a:r>
              <a:rPr lang="en-US" dirty="0"/>
              <a:t>knowledge (including the rules of grammar or of </a:t>
            </a:r>
            <a:r>
              <a:rPr lang="en-US" dirty="0" smtClean="0"/>
              <a:t>arithmetic, along with </a:t>
            </a:r>
            <a:r>
              <a:rPr lang="en-US" dirty="0"/>
              <a:t>personal experiences such as memories of our </a:t>
            </a:r>
            <a:r>
              <a:rPr lang="en-US" dirty="0" smtClean="0"/>
              <a:t>childhood and </a:t>
            </a:r>
            <a:r>
              <a:rPr lang="en-US" dirty="0"/>
              <a:t>adolescence).</a:t>
            </a:r>
          </a:p>
          <a:p>
            <a:r>
              <a:rPr lang="en-US" dirty="0" err="1"/>
              <a:t>Tulving</a:t>
            </a:r>
            <a:r>
              <a:rPr lang="en-US" dirty="0"/>
              <a:t> has distinguished between two types of </a:t>
            </a:r>
            <a:r>
              <a:rPr lang="en-US" dirty="0" smtClean="0"/>
              <a:t>permanent memory:</a:t>
            </a:r>
          </a:p>
          <a:p>
            <a:r>
              <a:rPr lang="en-US" dirty="0" smtClean="0"/>
              <a:t> </a:t>
            </a:r>
            <a:r>
              <a:rPr lang="en-US" dirty="0"/>
              <a:t>semantic memory and episodic memory.</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Psycholinguistics</a:t>
            </a:r>
            <a:endParaRPr lang="en-US" dirty="0"/>
          </a:p>
        </p:txBody>
      </p:sp>
      <p:sp>
        <p:nvSpPr>
          <p:cNvPr id="3" name="Content Placeholder 2"/>
          <p:cNvSpPr>
            <a:spLocks noGrp="1"/>
          </p:cNvSpPr>
          <p:nvPr>
            <p:ph idx="1"/>
          </p:nvPr>
        </p:nvSpPr>
        <p:spPr/>
        <p:txBody>
          <a:bodyPr>
            <a:normAutofit fontScale="92500"/>
          </a:bodyPr>
          <a:lstStyle/>
          <a:p>
            <a:r>
              <a:rPr lang="en-US" dirty="0"/>
              <a:t>Bottom-up processing is a processing which proceeds from </a:t>
            </a:r>
            <a:r>
              <a:rPr lang="en-US" dirty="0" smtClean="0"/>
              <a:t>the lowest </a:t>
            </a:r>
            <a:r>
              <a:rPr lang="en-US" dirty="0"/>
              <a:t>level to the highest level of processing in such a way that </a:t>
            </a:r>
            <a:r>
              <a:rPr lang="en-US" dirty="0" smtClean="0"/>
              <a:t>all of </a:t>
            </a:r>
            <a:r>
              <a:rPr lang="en-US" dirty="0"/>
              <a:t>the lower levels of processing operate without influence from </a:t>
            </a:r>
            <a:r>
              <a:rPr lang="en-US" dirty="0" smtClean="0"/>
              <a:t>the higher </a:t>
            </a:r>
            <a:r>
              <a:rPr lang="en-US" dirty="0"/>
              <a:t>levels</a:t>
            </a:r>
            <a:r>
              <a:rPr lang="en-US" dirty="0" smtClean="0"/>
              <a:t>.</a:t>
            </a:r>
          </a:p>
          <a:p>
            <a:r>
              <a:rPr lang="en-US" dirty="0" smtClean="0"/>
              <a:t> </a:t>
            </a:r>
            <a:r>
              <a:rPr lang="en-US" dirty="0"/>
              <a:t>[This means that the identification of phonemes is </a:t>
            </a:r>
            <a:r>
              <a:rPr lang="en-US" dirty="0" smtClean="0"/>
              <a:t>not affected </a:t>
            </a:r>
            <a:r>
              <a:rPr lang="en-US" dirty="0"/>
              <a:t>by the lexical, syntactic or discourse levels</a:t>
            </a:r>
            <a:r>
              <a:rPr lang="en-US" dirty="0" smtClean="0"/>
              <a:t>; </a:t>
            </a:r>
            <a:r>
              <a:rPr lang="en-US" dirty="0"/>
              <a:t>it means </a:t>
            </a:r>
            <a:r>
              <a:rPr lang="en-US" dirty="0" smtClean="0"/>
              <a:t>that the </a:t>
            </a:r>
            <a:r>
              <a:rPr lang="en-US" dirty="0"/>
              <a:t>retrieval of words is not affected by syntactic, and so on].</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Psycholinguistics</a:t>
            </a:r>
            <a:endParaRPr lang="en-US" dirty="0"/>
          </a:p>
        </p:txBody>
      </p:sp>
      <p:sp>
        <p:nvSpPr>
          <p:cNvPr id="3" name="Content Placeholder 2"/>
          <p:cNvSpPr>
            <a:spLocks noGrp="1"/>
          </p:cNvSpPr>
          <p:nvPr>
            <p:ph idx="1"/>
          </p:nvPr>
        </p:nvSpPr>
        <p:spPr/>
        <p:txBody>
          <a:bodyPr>
            <a:normAutofit lnSpcReduction="10000"/>
          </a:bodyPr>
          <a:lstStyle/>
          <a:p>
            <a:r>
              <a:rPr lang="en-US" dirty="0"/>
              <a:t>However, as we have already seen about the serial and </a:t>
            </a:r>
            <a:r>
              <a:rPr lang="en-US" dirty="0" smtClean="0"/>
              <a:t>parallel processing</a:t>
            </a:r>
            <a:r>
              <a:rPr lang="en-US" dirty="0"/>
              <a:t>, there is some reason to doubt that a strict </a:t>
            </a:r>
            <a:r>
              <a:rPr lang="en-US" dirty="0" smtClean="0"/>
              <a:t>bottom-up model </a:t>
            </a:r>
            <a:r>
              <a:rPr lang="en-US" dirty="0"/>
              <a:t>will provide a fully comprehensive account of how </a:t>
            </a:r>
            <a:r>
              <a:rPr lang="en-US" dirty="0" smtClean="0"/>
              <a:t>we understand </a:t>
            </a:r>
            <a:r>
              <a:rPr lang="en-US" dirty="0"/>
              <a:t>language.</a:t>
            </a:r>
          </a:p>
          <a:p>
            <a:r>
              <a:rPr lang="en-US" dirty="0"/>
              <a:t>A Top-down processing model, in contrast, states that </a:t>
            </a:r>
            <a:r>
              <a:rPr lang="en-US" dirty="0" smtClean="0"/>
              <a:t>some information </a:t>
            </a:r>
            <a:r>
              <a:rPr lang="en-US" dirty="0"/>
              <a:t>at the higher levels may influence processing at </a:t>
            </a:r>
            <a:r>
              <a:rPr lang="en-US" dirty="0" smtClean="0"/>
              <a:t>the lower </a:t>
            </a:r>
            <a:r>
              <a:rPr lang="en-US" dirty="0"/>
              <a:t>levels.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Psycholinguistics</a:t>
            </a:r>
            <a:endParaRPr lang="en-US" dirty="0"/>
          </a:p>
        </p:txBody>
      </p:sp>
      <p:sp>
        <p:nvSpPr>
          <p:cNvPr id="3" name="Content Placeholder 2"/>
          <p:cNvSpPr>
            <a:spLocks noGrp="1"/>
          </p:cNvSpPr>
          <p:nvPr>
            <p:ph idx="1"/>
          </p:nvPr>
        </p:nvSpPr>
        <p:spPr/>
        <p:txBody>
          <a:bodyPr>
            <a:normAutofit fontScale="92500" lnSpcReduction="20000"/>
          </a:bodyPr>
          <a:lstStyle/>
          <a:p>
            <a:r>
              <a:rPr lang="en-US" dirty="0"/>
              <a:t> For example, a sentence context may influence </a:t>
            </a:r>
            <a:r>
              <a:rPr lang="en-US" dirty="0" smtClean="0"/>
              <a:t>the identification </a:t>
            </a:r>
            <a:r>
              <a:rPr lang="en-US" dirty="0"/>
              <a:t>of words within that sentence</a:t>
            </a:r>
            <a:r>
              <a:rPr lang="en-US" dirty="0" smtClean="0"/>
              <a:t>.</a:t>
            </a:r>
          </a:p>
          <a:p>
            <a:r>
              <a:rPr lang="en-US" dirty="0" smtClean="0"/>
              <a:t> </a:t>
            </a:r>
            <a:r>
              <a:rPr lang="en-US" dirty="0"/>
              <a:t>Speaking </a:t>
            </a:r>
            <a:r>
              <a:rPr lang="en-US" dirty="0" smtClean="0"/>
              <a:t>more intuitively</a:t>
            </a:r>
            <a:r>
              <a:rPr lang="en-US" dirty="0"/>
              <a:t>, a top-down model of processing is one in which </a:t>
            </a:r>
            <a:r>
              <a:rPr lang="en-US" dirty="0" smtClean="0"/>
              <a:t>one’s expectations </a:t>
            </a:r>
            <a:r>
              <a:rPr lang="en-US" dirty="0"/>
              <a:t>play a significant role.</a:t>
            </a:r>
          </a:p>
          <a:p>
            <a:r>
              <a:rPr lang="en-US" dirty="0"/>
              <a:t>N.B. There is some relationship between the preceding </a:t>
            </a:r>
            <a:r>
              <a:rPr lang="en-US" dirty="0" smtClean="0"/>
              <a:t>two alternative </a:t>
            </a:r>
            <a:r>
              <a:rPr lang="en-US" dirty="0"/>
              <a:t>types of information processes</a:t>
            </a:r>
            <a:r>
              <a:rPr lang="en-US" dirty="0" smtClean="0"/>
              <a:t>.</a:t>
            </a:r>
          </a:p>
          <a:p>
            <a:r>
              <a:rPr lang="en-US" dirty="0" smtClean="0"/>
              <a:t> </a:t>
            </a:r>
            <a:r>
              <a:rPr lang="en-US" dirty="0"/>
              <a:t>A Top-Down process </a:t>
            </a:r>
            <a:r>
              <a:rPr lang="en-US" dirty="0" smtClean="0"/>
              <a:t>is often </a:t>
            </a:r>
            <a:r>
              <a:rPr lang="en-US" dirty="0"/>
              <a:t>(but not necessarily) a parallel process, and a </a:t>
            </a:r>
            <a:r>
              <a:rPr lang="en-US" dirty="0" smtClean="0"/>
              <a:t>Bottom-Up process </a:t>
            </a:r>
            <a:r>
              <a:rPr lang="en-US" dirty="0"/>
              <a:t>is usually serial.</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Psycholinguistics</a:t>
            </a:r>
            <a:endParaRPr lang="en-US" dirty="0"/>
          </a:p>
        </p:txBody>
      </p:sp>
      <p:sp>
        <p:nvSpPr>
          <p:cNvPr id="3" name="Content Placeholder 2"/>
          <p:cNvSpPr>
            <a:spLocks noGrp="1"/>
          </p:cNvSpPr>
          <p:nvPr>
            <p:ph idx="1"/>
          </p:nvPr>
        </p:nvSpPr>
        <p:spPr/>
        <p:txBody>
          <a:bodyPr>
            <a:normAutofit fontScale="70000" lnSpcReduction="20000"/>
          </a:bodyPr>
          <a:lstStyle/>
          <a:p>
            <a:r>
              <a:rPr lang="en-US" b="1" dirty="0"/>
              <a:t>Automatic and Controlled processes</a:t>
            </a:r>
            <a:endParaRPr lang="en-US" dirty="0"/>
          </a:p>
          <a:p>
            <a:r>
              <a:rPr lang="en-US" dirty="0"/>
              <a:t>When we discussed the role of WM working memory along </a:t>
            </a:r>
            <a:r>
              <a:rPr lang="en-US" dirty="0" smtClean="0"/>
              <a:t>within other </a:t>
            </a:r>
            <a:r>
              <a:rPr lang="en-US" dirty="0"/>
              <a:t>mental memory structures, we introduced the idea that </a:t>
            </a:r>
            <a:r>
              <a:rPr lang="en-US" dirty="0" smtClean="0"/>
              <a:t>we may </a:t>
            </a:r>
            <a:r>
              <a:rPr lang="en-US" dirty="0"/>
              <a:t>have a fixed processing capacity for handling information. </a:t>
            </a:r>
            <a:endParaRPr lang="en-US" dirty="0" smtClean="0"/>
          </a:p>
          <a:p>
            <a:r>
              <a:rPr lang="en-US" dirty="0" smtClean="0"/>
              <a:t>This</a:t>
            </a:r>
            <a:r>
              <a:rPr lang="en-US" dirty="0"/>
              <a:t> </a:t>
            </a:r>
            <a:r>
              <a:rPr lang="en-US" dirty="0" smtClean="0"/>
              <a:t>notion </a:t>
            </a:r>
            <a:r>
              <a:rPr lang="en-US" dirty="0"/>
              <a:t>has been a central assumption in a variety of accounts </a:t>
            </a:r>
            <a:r>
              <a:rPr lang="en-US" dirty="0" smtClean="0"/>
              <a:t>of human </a:t>
            </a:r>
            <a:r>
              <a:rPr lang="en-US" dirty="0"/>
              <a:t>cognitive functioning</a:t>
            </a:r>
            <a:r>
              <a:rPr lang="en-US" dirty="0" smtClean="0"/>
              <a:t>.</a:t>
            </a:r>
          </a:p>
          <a:p>
            <a:r>
              <a:rPr lang="en-US" dirty="0" smtClean="0"/>
              <a:t> </a:t>
            </a:r>
            <a:r>
              <a:rPr lang="en-US" dirty="0"/>
              <a:t>It is an important concept </a:t>
            </a:r>
            <a:r>
              <a:rPr lang="en-US" dirty="0" smtClean="0"/>
              <a:t>when considering </a:t>
            </a:r>
            <a:r>
              <a:rPr lang="en-US" dirty="0"/>
              <a:t>human performance on complex tasks, such as </a:t>
            </a:r>
            <a:r>
              <a:rPr lang="en-US" dirty="0" smtClean="0"/>
              <a:t>language processing</a:t>
            </a:r>
            <a:r>
              <a:rPr lang="en-US" dirty="0"/>
              <a:t>. </a:t>
            </a:r>
            <a:endParaRPr lang="en-US" dirty="0" smtClean="0"/>
          </a:p>
          <a:p>
            <a:pPr>
              <a:buNone/>
            </a:pPr>
            <a:endParaRPr lang="en-US" dirty="0" smtClean="0"/>
          </a:p>
          <a:p>
            <a:r>
              <a:rPr lang="en-US" dirty="0" smtClean="0"/>
              <a:t>When </a:t>
            </a:r>
            <a:r>
              <a:rPr lang="en-US" dirty="0"/>
              <a:t>the task is complex, one part of the task may </a:t>
            </a:r>
            <a:r>
              <a:rPr lang="en-US" dirty="0" smtClean="0"/>
              <a:t>draw substantial </a:t>
            </a:r>
            <a:r>
              <a:rPr lang="en-US" dirty="0"/>
              <a:t>resources from this limited pool of resources, </a:t>
            </a:r>
            <a:r>
              <a:rPr lang="en-US" dirty="0" smtClean="0"/>
              <a:t>thereby leaving </a:t>
            </a:r>
            <a:r>
              <a:rPr lang="en-US" dirty="0"/>
              <a:t>insufficient resources for other parts of the task, </a:t>
            </a:r>
            <a:r>
              <a:rPr lang="en-US" dirty="0" smtClean="0"/>
              <a:t>resulting in </a:t>
            </a:r>
            <a:r>
              <a:rPr lang="en-US" dirty="0"/>
              <a:t>overall impaired performance.</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Psycholinguistics</a:t>
            </a:r>
            <a:endParaRPr lang="en-US" dirty="0"/>
          </a:p>
        </p:txBody>
      </p:sp>
      <p:sp>
        <p:nvSpPr>
          <p:cNvPr id="3" name="Content Placeholder 2"/>
          <p:cNvSpPr>
            <a:spLocks noGrp="1"/>
          </p:cNvSpPr>
          <p:nvPr>
            <p:ph idx="1"/>
          </p:nvPr>
        </p:nvSpPr>
        <p:spPr/>
        <p:txBody>
          <a:bodyPr>
            <a:normAutofit/>
          </a:bodyPr>
          <a:lstStyle/>
          <a:p>
            <a:r>
              <a:rPr lang="en-US" dirty="0"/>
              <a:t>Tasks that draw substantially from this limited pool of </a:t>
            </a:r>
            <a:r>
              <a:rPr lang="en-US" dirty="0" smtClean="0"/>
              <a:t>resources are </a:t>
            </a:r>
            <a:r>
              <a:rPr lang="en-US" dirty="0"/>
              <a:t>called controlled tasks, and the processes involved in these </a:t>
            </a:r>
            <a:r>
              <a:rPr lang="en-US" dirty="0" smtClean="0"/>
              <a:t>tasks are </a:t>
            </a:r>
            <a:r>
              <a:rPr lang="en-US" dirty="0"/>
              <a:t>referred to as “controlled processes”.</a:t>
            </a:r>
          </a:p>
          <a:p>
            <a:r>
              <a:rPr lang="en-US" dirty="0"/>
              <a:t>Tasks that do not require substantial resources are </a:t>
            </a:r>
            <a:r>
              <a:rPr lang="en-US" dirty="0" smtClean="0"/>
              <a:t>called automatic </a:t>
            </a:r>
            <a:r>
              <a:rPr lang="en-US" dirty="0"/>
              <a:t>tasks, and processes that do not require </a:t>
            </a:r>
            <a:r>
              <a:rPr lang="en-US" dirty="0" smtClean="0"/>
              <a:t>extensive capacity </a:t>
            </a:r>
            <a:r>
              <a:rPr lang="en-US" dirty="0"/>
              <a:t>are referred to as “automatic processes</a:t>
            </a:r>
            <a:r>
              <a:rPr lang="en-US" dirty="0" smtClean="0"/>
              <a:t>”.</a:t>
            </a:r>
            <a:endParaRPr lang="en-US" dirty="0"/>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Psycholinguistics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Various </a:t>
            </a:r>
            <a:r>
              <a:rPr lang="en-US" dirty="0"/>
              <a:t>criteria have been used to determine whether a task </a:t>
            </a:r>
            <a:r>
              <a:rPr lang="en-US" dirty="0" smtClean="0"/>
              <a:t>is automatic </a:t>
            </a:r>
            <a:r>
              <a:rPr lang="en-US" dirty="0"/>
              <a:t>or controlled. </a:t>
            </a:r>
            <a:endParaRPr lang="en-US" dirty="0" smtClean="0"/>
          </a:p>
          <a:p>
            <a:r>
              <a:rPr lang="en-US" dirty="0" smtClean="0"/>
              <a:t>These </a:t>
            </a:r>
            <a:r>
              <a:rPr lang="en-US" dirty="0"/>
              <a:t>criteria include sensitivity </a:t>
            </a:r>
            <a:r>
              <a:rPr lang="en-US" dirty="0" smtClean="0"/>
              <a:t>to developmental </a:t>
            </a:r>
            <a:r>
              <a:rPr lang="en-US" dirty="0"/>
              <a:t>and strategy effects</a:t>
            </a:r>
            <a:r>
              <a:rPr lang="en-US" dirty="0" smtClean="0"/>
              <a:t>.</a:t>
            </a:r>
          </a:p>
          <a:p>
            <a:r>
              <a:rPr lang="en-US" dirty="0" smtClean="0"/>
              <a:t> </a:t>
            </a:r>
            <a:r>
              <a:rPr lang="en-US" dirty="0"/>
              <a:t>For both these </a:t>
            </a:r>
            <a:r>
              <a:rPr lang="en-US" dirty="0" smtClean="0"/>
              <a:t>criteria, controlled </a:t>
            </a:r>
            <a:r>
              <a:rPr lang="en-US" dirty="0"/>
              <a:t>tasks are more sensitive than automatic tasks; that </a:t>
            </a:r>
            <a:r>
              <a:rPr lang="en-US" dirty="0" smtClean="0"/>
              <a:t>is, automatic </a:t>
            </a:r>
            <a:r>
              <a:rPr lang="en-US" dirty="0"/>
              <a:t>tasks appear to be unrelated to the age of the </a:t>
            </a:r>
            <a:r>
              <a:rPr lang="en-US" dirty="0" smtClean="0"/>
              <a:t>individual or </a:t>
            </a:r>
            <a:r>
              <a:rPr lang="en-US" dirty="0"/>
              <a:t>to the strategy employed. </a:t>
            </a:r>
            <a:endParaRPr lang="en-US" dirty="0" smtClean="0"/>
          </a:p>
          <a:p>
            <a:r>
              <a:rPr lang="en-US" dirty="0" smtClean="0"/>
              <a:t>Several </a:t>
            </a:r>
            <a:r>
              <a:rPr lang="en-US" dirty="0"/>
              <a:t>tasks, however, </a:t>
            </a:r>
            <a:r>
              <a:rPr lang="en-US" dirty="0" smtClean="0"/>
              <a:t>become automatic </a:t>
            </a:r>
            <a:r>
              <a:rPr lang="en-US" dirty="0"/>
              <a:t>as a consequence of our degree of practice with them</a:t>
            </a:r>
          </a:p>
          <a:p>
            <a:r>
              <a:rPr lang="en-US" dirty="0"/>
              <a:t>(example: tying our shoes</a:t>
            </a:r>
            <a:r>
              <a:rPr lang="en-US" dirty="0" smtClean="0"/>
              <a:t>):</a:t>
            </a:r>
          </a:p>
          <a:p>
            <a:r>
              <a:rPr lang="en-US" dirty="0" smtClean="0"/>
              <a:t> </a:t>
            </a:r>
            <a:r>
              <a:rPr lang="en-US" dirty="0"/>
              <a:t>they were more demanding when we </a:t>
            </a:r>
            <a:r>
              <a:rPr lang="en-US" dirty="0" smtClean="0"/>
              <a:t>were young </a:t>
            </a:r>
            <a:r>
              <a:rPr lang="en-US" dirty="0"/>
              <a:t>and have become automatic through practice.</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Psycholinguistics</a:t>
            </a:r>
            <a:endParaRPr lang="en-US" dirty="0"/>
          </a:p>
        </p:txBody>
      </p:sp>
      <p:sp>
        <p:nvSpPr>
          <p:cNvPr id="3" name="Content Placeholder 2"/>
          <p:cNvSpPr>
            <a:spLocks noGrp="1"/>
          </p:cNvSpPr>
          <p:nvPr>
            <p:ph idx="1"/>
          </p:nvPr>
        </p:nvSpPr>
        <p:spPr/>
        <p:txBody>
          <a:bodyPr>
            <a:normAutofit lnSpcReduction="10000"/>
          </a:bodyPr>
          <a:lstStyle/>
          <a:p>
            <a:r>
              <a:rPr lang="en-US" dirty="0"/>
              <a:t>Illustrations. Different examples will be used to illustrate </a:t>
            </a:r>
            <a:r>
              <a:rPr lang="en-US" dirty="0" smtClean="0"/>
              <a:t>this distinction</a:t>
            </a:r>
            <a:r>
              <a:rPr lang="en-US" dirty="0"/>
              <a:t>, in various domains of spoken and written language</a:t>
            </a:r>
            <a:r>
              <a:rPr lang="en-US" dirty="0" smtClean="0"/>
              <a:t>.</a:t>
            </a:r>
          </a:p>
          <a:p>
            <a:r>
              <a:rPr lang="en-US" dirty="0" smtClean="0"/>
              <a:t> </a:t>
            </a:r>
            <a:r>
              <a:rPr lang="en-US" dirty="0"/>
              <a:t>(E.g</a:t>
            </a:r>
            <a:r>
              <a:rPr lang="en-US" dirty="0" smtClean="0"/>
              <a:t>., one </a:t>
            </a:r>
            <a:r>
              <a:rPr lang="en-US" dirty="0"/>
              <a:t>language processing task that is automatic, at least for adults, is </a:t>
            </a:r>
            <a:r>
              <a:rPr lang="en-US" dirty="0" smtClean="0"/>
              <a:t>recognizing common </a:t>
            </a:r>
            <a:r>
              <a:rPr lang="en-US" dirty="0"/>
              <a:t>words, most probably due to our large amount of experience with words.</a:t>
            </a:r>
          </a:p>
          <a:p>
            <a:r>
              <a:rPr lang="en-US" dirty="0"/>
              <a:t>In contrast, building up a phrase structure for a sentence is a </a:t>
            </a:r>
            <a:r>
              <a:rPr lang="en-US" dirty="0" smtClean="0"/>
              <a:t>controlled process</a:t>
            </a:r>
            <a:r>
              <a:rPr lang="en-US" dirty="0"/>
              <a:t>.)</a:t>
            </a:r>
          </a:p>
          <a:p>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Psycholinguistics</a:t>
            </a:r>
            <a:endParaRPr lang="en-US" dirty="0"/>
          </a:p>
        </p:txBody>
      </p:sp>
      <p:sp>
        <p:nvSpPr>
          <p:cNvPr id="3" name="Content Placeholder 2"/>
          <p:cNvSpPr>
            <a:spLocks noGrp="1"/>
          </p:cNvSpPr>
          <p:nvPr>
            <p:ph idx="1"/>
          </p:nvPr>
        </p:nvSpPr>
        <p:spPr/>
        <p:txBody>
          <a:bodyPr>
            <a:normAutofit fontScale="85000" lnSpcReduction="10000"/>
          </a:bodyPr>
          <a:lstStyle/>
          <a:p>
            <a:r>
              <a:rPr lang="en-US" b="1" dirty="0"/>
              <a:t>Modularity of the language processing system</a:t>
            </a:r>
            <a:endParaRPr lang="en-US" dirty="0"/>
          </a:p>
          <a:p>
            <a:r>
              <a:rPr lang="en-US" dirty="0"/>
              <a:t>Within linguistics, the concept of modularity refers to </a:t>
            </a:r>
            <a:r>
              <a:rPr lang="en-US" dirty="0" smtClean="0"/>
              <a:t>the independence </a:t>
            </a:r>
            <a:r>
              <a:rPr lang="en-US" dirty="0"/>
              <a:t>of the different linguistic subsystems within </a:t>
            </a:r>
            <a:r>
              <a:rPr lang="en-US" dirty="0" smtClean="0"/>
              <a:t>the grammar</a:t>
            </a:r>
            <a:r>
              <a:rPr lang="en-US" dirty="0"/>
              <a:t>. </a:t>
            </a:r>
            <a:endParaRPr lang="en-US" dirty="0" smtClean="0"/>
          </a:p>
          <a:p>
            <a:r>
              <a:rPr lang="en-US" dirty="0" smtClean="0"/>
              <a:t>Within </a:t>
            </a:r>
            <a:r>
              <a:rPr lang="en-US" dirty="0"/>
              <a:t>cognitive psychology, modularity refers to </a:t>
            </a:r>
            <a:r>
              <a:rPr lang="en-US" dirty="0" smtClean="0"/>
              <a:t>the degree </a:t>
            </a:r>
            <a:r>
              <a:rPr lang="en-US" dirty="0"/>
              <a:t>of independence of the language processing system, taken </a:t>
            </a:r>
            <a:r>
              <a:rPr lang="en-US" dirty="0" smtClean="0"/>
              <a:t>as a </a:t>
            </a:r>
            <a:r>
              <a:rPr lang="en-US" dirty="0"/>
              <a:t>whole, from the general cognitive system.</a:t>
            </a:r>
          </a:p>
          <a:p>
            <a:r>
              <a:rPr lang="en-US" dirty="0"/>
              <a:t>The modularity position is that the language processing system is </a:t>
            </a:r>
            <a:r>
              <a:rPr lang="en-US" dirty="0" smtClean="0"/>
              <a:t>a unique </a:t>
            </a:r>
            <a:r>
              <a:rPr lang="en-US" dirty="0"/>
              <a:t>set of cognitive abilities that cannot be reduced to </a:t>
            </a:r>
            <a:r>
              <a:rPr lang="en-US" dirty="0" smtClean="0"/>
              <a:t>general principles </a:t>
            </a:r>
            <a:r>
              <a:rPr lang="en-US" dirty="0"/>
              <a:t>of cognition.</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Psycholinguistics</a:t>
            </a:r>
            <a:endParaRPr lang="en-US" dirty="0"/>
          </a:p>
        </p:txBody>
      </p:sp>
      <p:sp>
        <p:nvSpPr>
          <p:cNvPr id="3" name="Content Placeholder 2"/>
          <p:cNvSpPr>
            <a:spLocks noGrp="1"/>
          </p:cNvSpPr>
          <p:nvPr>
            <p:ph idx="1"/>
          </p:nvPr>
        </p:nvSpPr>
        <p:spPr/>
        <p:txBody>
          <a:bodyPr>
            <a:normAutofit fontScale="70000" lnSpcReduction="20000"/>
          </a:bodyPr>
          <a:lstStyle/>
          <a:p>
            <a:r>
              <a:rPr lang="en-US" dirty="0"/>
              <a:t>The alternative position stresses the interconnections </a:t>
            </a:r>
            <a:r>
              <a:rPr lang="en-US" dirty="0" smtClean="0"/>
              <a:t>between language </a:t>
            </a:r>
            <a:r>
              <a:rPr lang="en-US" dirty="0"/>
              <a:t>and cognitive processes by emphasizing the role of </a:t>
            </a:r>
            <a:r>
              <a:rPr lang="en-US" dirty="0" smtClean="0"/>
              <a:t>concepts such </a:t>
            </a:r>
            <a:r>
              <a:rPr lang="en-US" dirty="0"/>
              <a:t>as working memory, automatic processing, and </a:t>
            </a:r>
            <a:r>
              <a:rPr lang="en-US" dirty="0" smtClean="0"/>
              <a:t>parallel processing </a:t>
            </a:r>
            <a:r>
              <a:rPr lang="en-US" dirty="0"/>
              <a:t>in language comprehension, production and acquisition.</a:t>
            </a:r>
          </a:p>
          <a:p>
            <a:r>
              <a:rPr lang="en-US" dirty="0"/>
              <a:t>The notion that language is modular is related (but not identical) to </a:t>
            </a:r>
            <a:r>
              <a:rPr lang="en-US" dirty="0" smtClean="0"/>
              <a:t>the argument </a:t>
            </a:r>
            <a:r>
              <a:rPr lang="en-US" dirty="0"/>
              <a:t>that our “language faculty” is biologically </a:t>
            </a:r>
            <a:r>
              <a:rPr lang="en-US" dirty="0" smtClean="0"/>
              <a:t>innate.</a:t>
            </a:r>
          </a:p>
          <a:p>
            <a:r>
              <a:rPr lang="en-US" dirty="0" smtClean="0"/>
              <a:t>Certainly </a:t>
            </a:r>
            <a:r>
              <a:rPr lang="en-US" dirty="0"/>
              <a:t>one way </a:t>
            </a:r>
            <a:r>
              <a:rPr lang="en-US" dirty="0" smtClean="0"/>
              <a:t>to talk </a:t>
            </a:r>
            <a:r>
              <a:rPr lang="en-US" dirty="0"/>
              <a:t>about “modules” is to talk about innate modules, but this is not a </a:t>
            </a:r>
            <a:r>
              <a:rPr lang="en-US" dirty="0" smtClean="0"/>
              <a:t>necessary property</a:t>
            </a:r>
            <a:r>
              <a:rPr lang="en-US" dirty="0"/>
              <a:t>. </a:t>
            </a:r>
            <a:endParaRPr lang="en-US" dirty="0" smtClean="0"/>
          </a:p>
          <a:p>
            <a:r>
              <a:rPr lang="en-US" dirty="0" smtClean="0"/>
              <a:t>A </a:t>
            </a:r>
            <a:r>
              <a:rPr lang="en-US" dirty="0"/>
              <a:t>“module” is dedicated to performing one aspect of a complex task:</a:t>
            </a:r>
          </a:p>
          <a:p>
            <a:r>
              <a:rPr lang="en-US" dirty="0"/>
              <a:t>whether this assignment is biologically given or acquired through experience is </a:t>
            </a:r>
            <a:r>
              <a:rPr lang="en-US" dirty="0" smtClean="0"/>
              <a:t>a separate </a:t>
            </a:r>
            <a:r>
              <a:rPr lang="en-US" dirty="0"/>
              <a:t>issue.</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Psycholinguistics</a:t>
            </a: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t>An example of language processing</a:t>
            </a:r>
            <a:endParaRPr lang="en-US" dirty="0" smtClean="0"/>
          </a:p>
          <a:p>
            <a:r>
              <a:rPr lang="en-US" dirty="0" smtClean="0"/>
              <a:t>Up to now, we have briefly presented some distinctions that are relevant to language processing. </a:t>
            </a:r>
          </a:p>
          <a:p>
            <a:r>
              <a:rPr lang="en-US" dirty="0" smtClean="0"/>
              <a:t>Let us now examine a specific example and see how these distinctions might apply.</a:t>
            </a:r>
          </a:p>
          <a:p>
            <a:r>
              <a:rPr lang="en-US" dirty="0" smtClean="0"/>
              <a:t>[1] I was afraid of Ali’s powerful punch, especially since it had already laid out many tougher men who had bragged they could handle that much alcohol. (see Clark &amp; Clark, 1977, p. 81)</a:t>
            </a:r>
          </a:p>
          <a:p>
            <a:r>
              <a:rPr lang="en-US" dirty="0" smtClean="0"/>
              <a:t>Sentence [1] is another example of a “garden path sentence” (see  in the Parsing strategies section). </a:t>
            </a:r>
          </a:p>
          <a:p>
            <a:r>
              <a:rPr lang="en-US" dirty="0" smtClean="0"/>
              <a:t>The key word here is “punch”, which can mean either an alcoholic beverage or a boxing punch.</a:t>
            </a:r>
          </a:p>
          <a:p>
            <a:r>
              <a:rPr lang="en-US" dirty="0" smtClean="0"/>
              <a:t> The subjective impression for most people at the end of the sentence is: (a) I have assumed the wrong meaning (most probably because of “Ali” who is a famous boxer), and (b) I have to backtrack.</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Psycholinguistics</a:t>
            </a:r>
            <a:endParaRPr lang="en-US" dirty="0"/>
          </a:p>
        </p:txBody>
      </p:sp>
      <p:sp>
        <p:nvSpPr>
          <p:cNvPr id="3" name="Content Placeholder 2"/>
          <p:cNvSpPr>
            <a:spLocks noGrp="1"/>
          </p:cNvSpPr>
          <p:nvPr>
            <p:ph idx="1"/>
          </p:nvPr>
        </p:nvSpPr>
        <p:spPr/>
        <p:txBody>
          <a:bodyPr>
            <a:normAutofit fontScale="92500" lnSpcReduction="20000"/>
          </a:bodyPr>
          <a:lstStyle/>
          <a:p>
            <a:r>
              <a:rPr lang="en-US" b="1" dirty="0"/>
              <a:t>+ Semantic memory:</a:t>
            </a:r>
            <a:endParaRPr lang="en-US" dirty="0"/>
          </a:p>
          <a:p>
            <a:r>
              <a:rPr lang="en-US" dirty="0"/>
              <a:t>Refers to our organized knowledge of words, </a:t>
            </a:r>
            <a:r>
              <a:rPr lang="en-US" dirty="0" smtClean="0"/>
              <a:t>concepts, symbols </a:t>
            </a:r>
            <a:r>
              <a:rPr lang="en-US" dirty="0"/>
              <a:t>and objects; it includes our general knowledge (</a:t>
            </a:r>
            <a:r>
              <a:rPr lang="en-US" dirty="0" smtClean="0"/>
              <a:t>grammar, arithmetic</a:t>
            </a:r>
            <a:r>
              <a:rPr lang="en-US" dirty="0"/>
              <a:t>), spatial knowledge (the typical layout of a house), </a:t>
            </a:r>
            <a:r>
              <a:rPr lang="en-US" dirty="0" smtClean="0"/>
              <a:t>social knowledge </a:t>
            </a:r>
            <a:r>
              <a:rPr lang="en-US" dirty="0"/>
              <a:t>(how and when to be polite), etc</a:t>
            </a:r>
            <a:r>
              <a:rPr lang="en-US" dirty="0" smtClean="0"/>
              <a:t>.</a:t>
            </a:r>
          </a:p>
          <a:p>
            <a:r>
              <a:rPr lang="en-US" dirty="0" smtClean="0"/>
              <a:t> </a:t>
            </a:r>
            <a:r>
              <a:rPr lang="en-US" dirty="0"/>
              <a:t>Semantic memory </a:t>
            </a:r>
            <a:r>
              <a:rPr lang="en-US" dirty="0" smtClean="0"/>
              <a:t>holds the </a:t>
            </a:r>
            <a:r>
              <a:rPr lang="en-US" dirty="0"/>
              <a:t>information that is not tagged for a particular time or place (e.g</a:t>
            </a:r>
            <a:r>
              <a:rPr lang="en-US" dirty="0" smtClean="0"/>
              <a:t>., it </a:t>
            </a:r>
            <a:r>
              <a:rPr lang="en-US" dirty="0"/>
              <a:t>holds the information that horses have four legs and a tail but </a:t>
            </a:r>
            <a:r>
              <a:rPr lang="en-US" dirty="0" smtClean="0"/>
              <a:t>not the </a:t>
            </a:r>
            <a:r>
              <a:rPr lang="en-US" dirty="0"/>
              <a:t>memory of the last time you went horseback riding)</a:t>
            </a:r>
          </a:p>
          <a:p>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Psycholinguistics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 processing model that would account for such impressions might look like this:</a:t>
            </a:r>
          </a:p>
          <a:p>
            <a:r>
              <a:rPr lang="en-US" dirty="0" smtClean="0"/>
              <a:t> when we encounter a word that has more than one meaning, we survey the immediate environment of that word, make a rapid decision as to the most appropriate meaning, and then stay with that meaning unless it becomes obvious that we are in error.</a:t>
            </a:r>
          </a:p>
          <a:p>
            <a:r>
              <a:rPr lang="en-US" dirty="0" smtClean="0"/>
              <a:t>This model corresponds reasonably well with subjective impressions, but are these impressions accurate? </a:t>
            </a:r>
          </a:p>
          <a:p>
            <a:r>
              <a:rPr lang="en-US" dirty="0" smtClean="0"/>
              <a:t>This model assumes serial processing (one meaning at a time), with top-down processing playing only a limited role (decision is based on immediate context, not the entire sentence). </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Psycholinguistics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Because the emphasis is on decisions the comprehender must make during the course of comprehension, the model emphasizes controlled processes more than automatic processes. </a:t>
            </a:r>
          </a:p>
          <a:p>
            <a:r>
              <a:rPr lang="en-US" dirty="0" smtClean="0"/>
              <a:t>Finally, this approach can be safely described as nonmodular; it relies on our general ability to figure things out, not on a specialized ability that is related to language; it might even be described as common sense.</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Psycholinguistics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We could, however, develop a completely contrasting model. </a:t>
            </a:r>
          </a:p>
          <a:p>
            <a:r>
              <a:rPr lang="en-US" dirty="0" smtClean="0"/>
              <a:t>We could begin with the assumption that people routinely and</a:t>
            </a:r>
          </a:p>
          <a:p>
            <a:r>
              <a:rPr lang="en-US" dirty="0" smtClean="0"/>
              <a:t>simultaneously activate more than one meaning of an ambiguous word from semantic memory. </a:t>
            </a:r>
          </a:p>
          <a:p>
            <a:r>
              <a:rPr lang="en-US" dirty="0" smtClean="0"/>
              <a:t>We could also further assume that the</a:t>
            </a:r>
          </a:p>
          <a:p>
            <a:r>
              <a:rPr lang="en-US" dirty="0" smtClean="0"/>
              <a:t>retrieval of multiple meanings is a fixed property of the lexicon, that it is automatic, modular, and bottom-up (i.e., not related at all to the sentence context).</a:t>
            </a:r>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Psycholinguistics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Although this latter model may sound counterintuitive, there is some psychological evidence in favor of it.</a:t>
            </a:r>
          </a:p>
          <a:p>
            <a:r>
              <a:rPr lang="en-US" dirty="0" smtClean="0"/>
              <a:t> It appears indeed that we automatically activate all the meanings of an ambiguous word at least briefly; but it also appears that we decide among the choices rather quickly, perhaps within three or four words. </a:t>
            </a:r>
          </a:p>
          <a:p>
            <a:r>
              <a:rPr lang="en-US" dirty="0" smtClean="0"/>
              <a:t>Thus, there may be two stages of processing: an automatic stage in which all meanings are retrieved and a more controlled stage that is more top-down in nature.</a:t>
            </a:r>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Psycholinguistics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notion that we might have two different ways of approaching a sentence with an ambiguous word is not limited to this one particular example. </a:t>
            </a:r>
          </a:p>
          <a:p>
            <a:r>
              <a:rPr lang="en-US" dirty="0" smtClean="0"/>
              <a:t>This state of affairs is the rule in human information processing, in which we nearly always have multiple ways of doing things, and in which we usually employ the easiest, fastest, or most efficient strategy that will work. </a:t>
            </a:r>
          </a:p>
          <a:p>
            <a:r>
              <a:rPr lang="en-US" dirty="0" smtClean="0"/>
              <a:t>All this shows that if we are to develop a solid knowledge of how language processing takes place, we will need to rely not on introspection or subjective impressions, but rather on systematic experimentation.</a:t>
            </a:r>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Psycholinguistics</a:t>
            </a:r>
            <a:endParaRPr lang="en-US" dirty="0"/>
          </a:p>
        </p:txBody>
      </p:sp>
      <p:sp>
        <p:nvSpPr>
          <p:cNvPr id="3" name="Content Placeholder 2"/>
          <p:cNvSpPr>
            <a:spLocks noGrp="1"/>
          </p:cNvSpPr>
          <p:nvPr>
            <p:ph idx="1"/>
          </p:nvPr>
        </p:nvSpPr>
        <p:spPr/>
        <p:txBody>
          <a:bodyPr>
            <a:normAutofit fontScale="85000" lnSpcReduction="10000"/>
          </a:bodyPr>
          <a:lstStyle/>
          <a:p>
            <a:r>
              <a:rPr lang="en-US" b="1" dirty="0" smtClean="0"/>
              <a:t>C. Development of the processing system</a:t>
            </a:r>
            <a:endParaRPr lang="en-US" dirty="0" smtClean="0"/>
          </a:p>
          <a:p>
            <a:r>
              <a:rPr lang="en-US" dirty="0" smtClean="0"/>
              <a:t>In order to understand language acquisition, it would be helpful to understand the cognitive abilities children bring to the task of acquiring their native language. </a:t>
            </a:r>
          </a:p>
          <a:p>
            <a:r>
              <a:rPr lang="en-US" dirty="0" smtClean="0"/>
              <a:t>To this aim, let us ask to what extent the information processing system that we have outlined above is operating during the first few years of life.</a:t>
            </a:r>
          </a:p>
          <a:p>
            <a:r>
              <a:rPr lang="en-US" dirty="0" smtClean="0"/>
              <a:t>It is clear enough that children encode, store and retrieve a great deal of linguistic information in their first few years. </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Psycholinguistics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We therefore may begin by assuming that the information processing system (as discussed above) is, for the most part, developmentally invariant.</a:t>
            </a:r>
          </a:p>
          <a:p>
            <a:r>
              <a:rPr lang="en-US" dirty="0" smtClean="0"/>
              <a:t>“For the most part” only, because some components, by definition, must change; the episodic portion of the permanent memory is a repository of one’s experience, and thus will clearly grow with experience.</a:t>
            </a:r>
          </a:p>
          <a:p>
            <a:r>
              <a:rPr lang="en-US" dirty="0" smtClean="0"/>
              <a:t> But, on the whole, we may tentatively assume that the sensory stores, working memory, and capacity limitations we have emphasized are present to the same extent in newborn infants as in mature adults.</a:t>
            </a:r>
          </a:p>
          <a:p>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Psycholinguistics</a:t>
            </a:r>
            <a:endParaRPr lang="en-US" dirty="0"/>
          </a:p>
        </p:txBody>
      </p:sp>
      <p:sp>
        <p:nvSpPr>
          <p:cNvPr id="3" name="Content Placeholder 2"/>
          <p:cNvSpPr>
            <a:spLocks noGrp="1"/>
          </p:cNvSpPr>
          <p:nvPr>
            <p:ph idx="1"/>
          </p:nvPr>
        </p:nvSpPr>
        <p:spPr/>
        <p:txBody>
          <a:bodyPr>
            <a:normAutofit/>
          </a:bodyPr>
          <a:lstStyle/>
          <a:p>
            <a:r>
              <a:rPr lang="en-US" dirty="0" smtClean="0"/>
              <a:t>This may seem an unlikely hypothesis, for we ordinary think of children and especially infants as cognitively very different creatures than adults.</a:t>
            </a:r>
          </a:p>
          <a:p>
            <a:r>
              <a:rPr lang="en-US" dirty="0" smtClean="0"/>
              <a:t> Recent research, however, has suggested that there are some important cognitive similarities between children and adults.</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Psycholinguistics</a:t>
            </a:r>
            <a:endParaRPr lang="en-US" dirty="0"/>
          </a:p>
        </p:txBody>
      </p:sp>
      <p:sp>
        <p:nvSpPr>
          <p:cNvPr id="3" name="Content Placeholder 2"/>
          <p:cNvSpPr>
            <a:spLocks noGrp="1"/>
          </p:cNvSpPr>
          <p:nvPr>
            <p:ph idx="1"/>
          </p:nvPr>
        </p:nvSpPr>
        <p:spPr/>
        <p:txBody>
          <a:bodyPr>
            <a:normAutofit fontScale="92500" lnSpcReduction="20000"/>
          </a:bodyPr>
          <a:lstStyle/>
          <a:p>
            <a:r>
              <a:rPr lang="en-US" b="1" dirty="0"/>
              <a:t>+ Episodic memory:</a:t>
            </a:r>
            <a:endParaRPr lang="en-US" dirty="0"/>
          </a:p>
          <a:p>
            <a:r>
              <a:rPr lang="en-US" dirty="0"/>
              <a:t>Holds traces of events that are specific to a particular </a:t>
            </a:r>
            <a:r>
              <a:rPr lang="en-US" dirty="0" smtClean="0"/>
              <a:t>time and </a:t>
            </a:r>
            <a:r>
              <a:rPr lang="en-US" dirty="0"/>
              <a:t>space</a:t>
            </a:r>
            <a:r>
              <a:rPr lang="en-US" dirty="0" smtClean="0"/>
              <a:t>.</a:t>
            </a:r>
          </a:p>
          <a:p>
            <a:r>
              <a:rPr lang="en-US" dirty="0" smtClean="0"/>
              <a:t> </a:t>
            </a:r>
            <a:r>
              <a:rPr lang="en-US" dirty="0"/>
              <a:t>This is the memory we use to keep a record of </a:t>
            </a:r>
            <a:r>
              <a:rPr lang="en-US" dirty="0" smtClean="0"/>
              <a:t>our personal </a:t>
            </a:r>
            <a:r>
              <a:rPr lang="en-US" dirty="0"/>
              <a:t>experiences</a:t>
            </a:r>
            <a:r>
              <a:rPr lang="en-US" dirty="0" smtClean="0"/>
              <a:t>;</a:t>
            </a:r>
          </a:p>
          <a:p>
            <a:r>
              <a:rPr lang="en-US" dirty="0" smtClean="0"/>
              <a:t> </a:t>
            </a:r>
            <a:r>
              <a:rPr lang="en-US" dirty="0"/>
              <a:t>I</a:t>
            </a:r>
            <a:r>
              <a:rPr lang="en-US" dirty="0" smtClean="0"/>
              <a:t>t </a:t>
            </a:r>
            <a:r>
              <a:rPr lang="en-US" dirty="0"/>
              <a:t>includes such items as what you had </a:t>
            </a:r>
            <a:r>
              <a:rPr lang="en-US" dirty="0" smtClean="0"/>
              <a:t>for breakfast </a:t>
            </a:r>
            <a:r>
              <a:rPr lang="en-US" dirty="0"/>
              <a:t>this morning, what you were doing when you learned a </a:t>
            </a:r>
            <a:r>
              <a:rPr lang="en-US" dirty="0" smtClean="0"/>
              <a:t>man walked </a:t>
            </a:r>
            <a:r>
              <a:rPr lang="en-US" dirty="0"/>
              <a:t>on the moon, or where you got your first job. (As </a:t>
            </a:r>
            <a:r>
              <a:rPr lang="en-US" dirty="0" smtClean="0"/>
              <a:t>these examples </a:t>
            </a:r>
            <a:r>
              <a:rPr lang="en-US" dirty="0"/>
              <a:t>illustrate, episodic memory varies from person to </a:t>
            </a:r>
            <a:r>
              <a:rPr lang="en-US" dirty="0" smtClean="0"/>
              <a:t>person, and </a:t>
            </a:r>
            <a:r>
              <a:rPr lang="en-US" dirty="0"/>
              <a:t>is constantly updated)</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Psycholinguistics</a:t>
            </a:r>
            <a:endParaRPr lang="en-US" dirty="0"/>
          </a:p>
        </p:txBody>
      </p:sp>
      <p:sp>
        <p:nvSpPr>
          <p:cNvPr id="3" name="Content Placeholder 2"/>
          <p:cNvSpPr>
            <a:spLocks noGrp="1"/>
          </p:cNvSpPr>
          <p:nvPr>
            <p:ph idx="1"/>
          </p:nvPr>
        </p:nvSpPr>
        <p:spPr/>
        <p:txBody>
          <a:bodyPr/>
          <a:lstStyle/>
          <a:p>
            <a:r>
              <a:rPr lang="en-US" b="1" dirty="0"/>
              <a:t>+ Procedural memory:</a:t>
            </a:r>
            <a:endParaRPr lang="en-US" dirty="0"/>
          </a:p>
          <a:p>
            <a:r>
              <a:rPr lang="en-US" dirty="0"/>
              <a:t>Is sometimes distinguished from the other two </a:t>
            </a:r>
            <a:r>
              <a:rPr lang="en-US" dirty="0" smtClean="0"/>
              <a:t>memory structures</a:t>
            </a:r>
            <a:r>
              <a:rPr lang="en-US" dirty="0"/>
              <a:t>. </a:t>
            </a:r>
            <a:endParaRPr lang="en-US" dirty="0" smtClean="0"/>
          </a:p>
          <a:p>
            <a:r>
              <a:rPr lang="en-US" dirty="0" smtClean="0"/>
              <a:t>It </a:t>
            </a:r>
            <a:r>
              <a:rPr lang="en-US" dirty="0"/>
              <a:t>specifically includes information about motor </a:t>
            </a:r>
            <a:r>
              <a:rPr lang="en-US" dirty="0" smtClean="0"/>
              <a:t>skills (typing</a:t>
            </a:r>
            <a:r>
              <a:rPr lang="en-US" dirty="0"/>
              <a:t>, swimming, bicycling, etc.)</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Psycholinguistics</a:t>
            </a:r>
            <a:endParaRPr lang="en-US" dirty="0"/>
          </a:p>
        </p:txBody>
      </p:sp>
      <p:sp>
        <p:nvSpPr>
          <p:cNvPr id="3" name="Content Placeholder 2"/>
          <p:cNvSpPr>
            <a:spLocks noGrp="1"/>
          </p:cNvSpPr>
          <p:nvPr>
            <p:ph idx="1"/>
          </p:nvPr>
        </p:nvSpPr>
        <p:spPr/>
        <p:txBody>
          <a:bodyPr>
            <a:normAutofit fontScale="70000" lnSpcReduction="20000"/>
          </a:bodyPr>
          <a:lstStyle/>
          <a:p>
            <a:r>
              <a:rPr lang="en-US" b="1" dirty="0"/>
              <a:t>Relevance of these mental structures</a:t>
            </a:r>
            <a:endParaRPr lang="en-US" dirty="0"/>
          </a:p>
          <a:p>
            <a:r>
              <a:rPr lang="en-US" b="1" dirty="0"/>
              <a:t>for language processing</a:t>
            </a:r>
            <a:endParaRPr lang="en-US" dirty="0"/>
          </a:p>
          <a:p>
            <a:r>
              <a:rPr lang="en-US" dirty="0"/>
              <a:t>How do these concepts (sensory stores, short-term and </a:t>
            </a:r>
            <a:r>
              <a:rPr lang="en-US" dirty="0" smtClean="0"/>
              <a:t>working memory</a:t>
            </a:r>
            <a:r>
              <a:rPr lang="en-US" dirty="0"/>
              <a:t>, long-term memory) apply to the problem of how </a:t>
            </a:r>
            <a:r>
              <a:rPr lang="en-US" dirty="0" smtClean="0"/>
              <a:t>we comprehend </a:t>
            </a:r>
            <a:r>
              <a:rPr lang="en-US" dirty="0"/>
              <a:t>spoken language?</a:t>
            </a:r>
          </a:p>
          <a:p>
            <a:r>
              <a:rPr lang="en-US" dirty="0"/>
              <a:t>In comprehension, we may assume that as we hear a sentence, </a:t>
            </a:r>
            <a:r>
              <a:rPr lang="en-US" dirty="0" smtClean="0"/>
              <a:t>the sounds </a:t>
            </a:r>
            <a:r>
              <a:rPr lang="en-US" dirty="0"/>
              <a:t>are first stored very briefly in the auditory </a:t>
            </a:r>
            <a:r>
              <a:rPr lang="en-US" b="1" dirty="0"/>
              <a:t>sensory store</a:t>
            </a:r>
            <a:r>
              <a:rPr lang="en-US" dirty="0"/>
              <a:t>;</a:t>
            </a:r>
          </a:p>
          <a:p>
            <a:r>
              <a:rPr lang="en-US" dirty="0"/>
              <a:t>T</a:t>
            </a:r>
            <a:r>
              <a:rPr lang="en-US" dirty="0" smtClean="0"/>
              <a:t>he </a:t>
            </a:r>
            <a:r>
              <a:rPr lang="en-US" dirty="0"/>
              <a:t>sounds are held in this store for about 2 to 4 seconds, </a:t>
            </a:r>
            <a:r>
              <a:rPr lang="en-US" dirty="0" smtClean="0"/>
              <a:t>which gives </a:t>
            </a:r>
            <a:r>
              <a:rPr lang="en-US" dirty="0"/>
              <a:t>us time to recognize an auditory pattern, i.e. :</a:t>
            </a:r>
          </a:p>
          <a:p>
            <a:r>
              <a:rPr lang="en-US" dirty="0"/>
              <a:t>Recognize speech sounds (= identifying acoustic cues that </a:t>
            </a:r>
            <a:r>
              <a:rPr lang="en-US" dirty="0" smtClean="0"/>
              <a:t>are present </a:t>
            </a:r>
            <a:r>
              <a:rPr lang="en-US" dirty="0"/>
              <a:t>in the speech signal)</a:t>
            </a:r>
          </a:p>
          <a:p>
            <a:r>
              <a:rPr lang="en-US" dirty="0"/>
              <a:t>Organize the sounds into syllables and words (but it is not </a:t>
            </a:r>
            <a:r>
              <a:rPr lang="en-US" dirty="0" smtClean="0"/>
              <a:t>clear when </a:t>
            </a:r>
            <a:r>
              <a:rPr lang="en-US" dirty="0"/>
              <a:t>and how that happens, see below Bottom-Up </a:t>
            </a:r>
            <a:r>
              <a:rPr lang="en-US" dirty="0" smtClean="0"/>
              <a:t>vs. Top-Down </a:t>
            </a:r>
            <a:r>
              <a:rPr lang="en-US" dirty="0"/>
              <a:t>processes)</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Psycholinguistics</a:t>
            </a:r>
            <a:endParaRPr lang="en-US" dirty="0"/>
          </a:p>
        </p:txBody>
      </p:sp>
      <p:sp>
        <p:nvSpPr>
          <p:cNvPr id="3" name="Content Placeholder 2"/>
          <p:cNvSpPr>
            <a:spLocks noGrp="1"/>
          </p:cNvSpPr>
          <p:nvPr>
            <p:ph idx="1"/>
          </p:nvPr>
        </p:nvSpPr>
        <p:spPr/>
        <p:txBody>
          <a:bodyPr>
            <a:normAutofit fontScale="70000" lnSpcReduction="20000"/>
          </a:bodyPr>
          <a:lstStyle/>
          <a:p>
            <a:r>
              <a:rPr lang="en-US" b="1" dirty="0"/>
              <a:t>Working memory </a:t>
            </a:r>
            <a:r>
              <a:rPr lang="en-US" dirty="0"/>
              <a:t>has tow functions: storing and processing. </a:t>
            </a:r>
            <a:endParaRPr lang="en-US" dirty="0" smtClean="0"/>
          </a:p>
          <a:p>
            <a:r>
              <a:rPr lang="en-US" dirty="0" smtClean="0"/>
              <a:t>As</a:t>
            </a:r>
            <a:r>
              <a:rPr lang="en-US" dirty="0"/>
              <a:t> </a:t>
            </a:r>
            <a:r>
              <a:rPr lang="en-US" dirty="0" smtClean="0"/>
              <a:t>regards </a:t>
            </a:r>
            <a:r>
              <a:rPr lang="en-US" dirty="0"/>
              <a:t>its storing function, WM is only able to hold about </a:t>
            </a:r>
            <a:r>
              <a:rPr lang="en-US" dirty="0" smtClean="0"/>
              <a:t>seven units </a:t>
            </a:r>
            <a:r>
              <a:rPr lang="en-US" dirty="0"/>
              <a:t>of information. </a:t>
            </a:r>
            <a:endParaRPr lang="en-US" dirty="0" smtClean="0"/>
          </a:p>
          <a:p>
            <a:r>
              <a:rPr lang="en-US" dirty="0" smtClean="0"/>
              <a:t>Since </a:t>
            </a:r>
            <a:r>
              <a:rPr lang="en-US" dirty="0"/>
              <a:t>many sentences are longer than </a:t>
            </a:r>
            <a:r>
              <a:rPr lang="en-US" dirty="0" smtClean="0"/>
              <a:t>seven words</a:t>
            </a:r>
            <a:r>
              <a:rPr lang="en-US" dirty="0"/>
              <a:t>, we need some way to deal immediately with more than </a:t>
            </a:r>
            <a:r>
              <a:rPr lang="en-US" dirty="0" smtClean="0"/>
              <a:t>seven words</a:t>
            </a:r>
            <a:r>
              <a:rPr lang="en-US" dirty="0"/>
              <a:t>. </a:t>
            </a:r>
            <a:endParaRPr lang="en-US" dirty="0" smtClean="0"/>
          </a:p>
          <a:p>
            <a:r>
              <a:rPr lang="en-US" dirty="0" smtClean="0"/>
              <a:t>One </a:t>
            </a:r>
            <a:r>
              <a:rPr lang="en-US" dirty="0"/>
              <a:t>way we do this is to chunk the words into </a:t>
            </a:r>
            <a:r>
              <a:rPr lang="en-US" dirty="0" smtClean="0"/>
              <a:t>grammatical constituents </a:t>
            </a:r>
            <a:r>
              <a:rPr lang="en-US" dirty="0"/>
              <a:t>such as Noun phrase </a:t>
            </a:r>
            <a:endParaRPr lang="en-US" dirty="0" smtClean="0"/>
          </a:p>
          <a:p>
            <a:r>
              <a:rPr lang="en-US" dirty="0" smtClean="0"/>
              <a:t>[</a:t>
            </a:r>
            <a:r>
              <a:rPr lang="en-US" dirty="0"/>
              <a:t>e.g., My sister, My sister’s </a:t>
            </a:r>
            <a:r>
              <a:rPr lang="en-US" dirty="0" smtClean="0"/>
              <a:t>boy, My </a:t>
            </a:r>
            <a:r>
              <a:rPr lang="en-US" dirty="0"/>
              <a:t>sister’s little boy, etc.] or Verb phrase [e.g., Bought a </a:t>
            </a:r>
            <a:r>
              <a:rPr lang="en-US" dirty="0" smtClean="0"/>
              <a:t>book, Bought </a:t>
            </a:r>
            <a:r>
              <a:rPr lang="en-US" dirty="0"/>
              <a:t>a book of deserts, Bought a book of chocolate deserts, etc.],</a:t>
            </a:r>
          </a:p>
          <a:p>
            <a:r>
              <a:rPr lang="en-US" dirty="0"/>
              <a:t>T</a:t>
            </a:r>
            <a:r>
              <a:rPr lang="en-US" dirty="0" smtClean="0"/>
              <a:t>hereby </a:t>
            </a:r>
            <a:r>
              <a:rPr lang="en-US" dirty="0"/>
              <a:t>reducing the storage burden to perhaps two or </a:t>
            </a:r>
            <a:r>
              <a:rPr lang="en-US" dirty="0" smtClean="0"/>
              <a:t>three constituents</a:t>
            </a:r>
            <a:r>
              <a:rPr lang="en-US" dirty="0"/>
              <a:t>.</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Psycholinguistics</a:t>
            </a:r>
            <a:endParaRPr lang="en-US" dirty="0"/>
          </a:p>
        </p:txBody>
      </p:sp>
      <p:sp>
        <p:nvSpPr>
          <p:cNvPr id="3" name="Content Placeholder 2"/>
          <p:cNvSpPr>
            <a:spLocks noGrp="1"/>
          </p:cNvSpPr>
          <p:nvPr>
            <p:ph idx="1"/>
          </p:nvPr>
        </p:nvSpPr>
        <p:spPr/>
        <p:txBody>
          <a:bodyPr>
            <a:normAutofit fontScale="92500"/>
          </a:bodyPr>
          <a:lstStyle/>
          <a:p>
            <a:r>
              <a:rPr lang="en-US" dirty="0"/>
              <a:t>The processing function of WM is used to organize the words </a:t>
            </a:r>
            <a:r>
              <a:rPr lang="en-US" dirty="0" smtClean="0"/>
              <a:t>into constituents</a:t>
            </a:r>
            <a:r>
              <a:rPr lang="en-US" dirty="0"/>
              <a:t>, and to build the phrase structure of an </a:t>
            </a:r>
            <a:r>
              <a:rPr lang="en-US" dirty="0" smtClean="0"/>
              <a:t>incoming sentence.</a:t>
            </a:r>
          </a:p>
          <a:p>
            <a:r>
              <a:rPr lang="en-US" dirty="0" smtClean="0"/>
              <a:t> </a:t>
            </a:r>
            <a:r>
              <a:rPr lang="en-US" dirty="0"/>
              <a:t>As new information enters working memory, some of </a:t>
            </a:r>
            <a:r>
              <a:rPr lang="en-US" dirty="0" smtClean="0"/>
              <a:t>the older </a:t>
            </a:r>
            <a:r>
              <a:rPr lang="en-US" dirty="0"/>
              <a:t>information is thus reorganized into larger units, </a:t>
            </a:r>
            <a:r>
              <a:rPr lang="en-US" dirty="0" smtClean="0"/>
              <a:t>other information </a:t>
            </a:r>
            <a:r>
              <a:rPr lang="en-US" dirty="0"/>
              <a:t>is lost, </a:t>
            </a:r>
            <a:endParaRPr lang="en-US" dirty="0" smtClean="0"/>
          </a:p>
          <a:p>
            <a:r>
              <a:rPr lang="en-US" dirty="0" smtClean="0"/>
              <a:t>and </a:t>
            </a:r>
            <a:r>
              <a:rPr lang="en-US" dirty="0"/>
              <a:t>still other information is sent to </a:t>
            </a:r>
            <a:r>
              <a:rPr lang="en-US" dirty="0" smtClean="0"/>
              <a:t>permanent memory </a:t>
            </a:r>
            <a:r>
              <a:rPr lang="en-US" dirty="0"/>
              <a:t>(where the resulting memory trace has both episodic </a:t>
            </a:r>
            <a:r>
              <a:rPr lang="en-US" dirty="0" smtClean="0"/>
              <a:t>and semantic </a:t>
            </a:r>
            <a:r>
              <a:rPr lang="en-US" dirty="0"/>
              <a:t>attributes)</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Psycholinguistics</a:t>
            </a:r>
            <a:endParaRPr lang="en-US" dirty="0"/>
          </a:p>
        </p:txBody>
      </p:sp>
      <p:sp>
        <p:nvSpPr>
          <p:cNvPr id="3" name="Content Placeholder 2"/>
          <p:cNvSpPr>
            <a:spLocks noGrp="1"/>
          </p:cNvSpPr>
          <p:nvPr>
            <p:ph idx="1"/>
          </p:nvPr>
        </p:nvSpPr>
        <p:spPr/>
        <p:txBody>
          <a:bodyPr>
            <a:normAutofit fontScale="92500" lnSpcReduction="10000"/>
          </a:bodyPr>
          <a:lstStyle/>
          <a:p>
            <a:r>
              <a:rPr lang="en-US" b="1" dirty="0"/>
              <a:t>Permanent memory </a:t>
            </a:r>
            <a:r>
              <a:rPr lang="en-US" dirty="0"/>
              <a:t>plays several roles.</a:t>
            </a:r>
          </a:p>
          <a:p>
            <a:r>
              <a:rPr lang="en-US" dirty="0"/>
              <a:t>[a] Semantic memory contains information on the words that </a:t>
            </a:r>
            <a:r>
              <a:rPr lang="en-US" dirty="0" smtClean="0"/>
              <a:t>we retrieve </a:t>
            </a:r>
            <a:r>
              <a:rPr lang="en-US" dirty="0"/>
              <a:t>during pattern recognition.</a:t>
            </a:r>
          </a:p>
          <a:p>
            <a:r>
              <a:rPr lang="en-US" dirty="0"/>
              <a:t>[b] While this process is going on, we are also building up </a:t>
            </a:r>
            <a:r>
              <a:rPr lang="en-US" dirty="0" smtClean="0"/>
              <a:t>an episodic </a:t>
            </a:r>
            <a:r>
              <a:rPr lang="en-US" dirty="0"/>
              <a:t>memory representation of the ongoing discourse</a:t>
            </a:r>
            <a:r>
              <a:rPr lang="en-US" dirty="0" smtClean="0"/>
              <a:t>.</a:t>
            </a:r>
          </a:p>
          <a:p>
            <a:r>
              <a:rPr lang="en-US" dirty="0" smtClean="0"/>
              <a:t> </a:t>
            </a:r>
            <a:r>
              <a:rPr lang="en-US" dirty="0"/>
              <a:t>That </a:t>
            </a:r>
            <a:r>
              <a:rPr lang="en-US" dirty="0" smtClean="0"/>
              <a:t>is, once </a:t>
            </a:r>
            <a:r>
              <a:rPr lang="en-US" dirty="0"/>
              <a:t>we complete the processing of a given sentence, we extract </a:t>
            </a:r>
            <a:r>
              <a:rPr lang="en-US" dirty="0" smtClean="0"/>
              <a:t>the gist </a:t>
            </a:r>
            <a:r>
              <a:rPr lang="en-US" dirty="0"/>
              <a:t>of it and store it in episodic </a:t>
            </a:r>
            <a:r>
              <a:rPr lang="en-US" dirty="0" smtClean="0"/>
              <a:t>memory.</a:t>
            </a:r>
            <a:endParaRPr lang="en-US" dirty="0"/>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225</TotalTime>
  <Words>3198</Words>
  <Application>Microsoft Office PowerPoint</Application>
  <PresentationFormat>On-screen Show (4:3)</PresentationFormat>
  <Paragraphs>181</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Psycholinguistics</vt:lpstr>
      <vt:lpstr>Psycholinguistics</vt:lpstr>
      <vt:lpstr>Psycholinguistics</vt:lpstr>
      <vt:lpstr>Psycholinguistics</vt:lpstr>
      <vt:lpstr>Psycholinguistics</vt:lpstr>
      <vt:lpstr>Psycholinguistics</vt:lpstr>
      <vt:lpstr>Psycholinguistics</vt:lpstr>
      <vt:lpstr>Psycholinguistics</vt:lpstr>
      <vt:lpstr>Psycholinguistics</vt:lpstr>
      <vt:lpstr>Psycholinguistics</vt:lpstr>
      <vt:lpstr>Psycholinguistics</vt:lpstr>
      <vt:lpstr>Psycholinguistics</vt:lpstr>
      <vt:lpstr>Psycholinguistics</vt:lpstr>
      <vt:lpstr>Psycholinguistics</vt:lpstr>
      <vt:lpstr>Psycholinguistics</vt:lpstr>
      <vt:lpstr>Psycholinguistics</vt:lpstr>
      <vt:lpstr>Psycholinguistics</vt:lpstr>
      <vt:lpstr>Psycholinguistics</vt:lpstr>
      <vt:lpstr>Psycholinguistics</vt:lpstr>
      <vt:lpstr>Psycholinguistics</vt:lpstr>
      <vt:lpstr>Psycholinguistics</vt:lpstr>
      <vt:lpstr>Psycholinguistics</vt:lpstr>
      <vt:lpstr>Psycholinguistics</vt:lpstr>
      <vt:lpstr>Psycholinguistics</vt:lpstr>
      <vt:lpstr>Psycholinguistics</vt:lpstr>
      <vt:lpstr>Psycholinguistics</vt:lpstr>
      <vt:lpstr>Psycholinguistics</vt:lpstr>
      <vt:lpstr>Psycholinguistics</vt:lpstr>
      <vt:lpstr>Psycholinguistics</vt:lpstr>
      <vt:lpstr>Psycholinguistics</vt:lpstr>
      <vt:lpstr>Psycholinguistics</vt:lpstr>
      <vt:lpstr>Psycholinguistics</vt:lpstr>
      <vt:lpstr>Psycholinguistics</vt:lpstr>
      <vt:lpstr>Psycholinguistics</vt:lpstr>
      <vt:lpstr>Psycholinguistics</vt:lpstr>
      <vt:lpstr>Psycholinguistics</vt:lpstr>
      <vt:lpstr>Psycholinguistics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Psycholinguistics</dc:title>
  <dc:creator>Zara Bukhari</dc:creator>
  <cp:lastModifiedBy>NTS</cp:lastModifiedBy>
  <cp:revision>26</cp:revision>
  <dcterms:created xsi:type="dcterms:W3CDTF">2014-06-15T14:01:16Z</dcterms:created>
  <dcterms:modified xsi:type="dcterms:W3CDTF">2014-06-16T16:29:58Z</dcterms:modified>
</cp:coreProperties>
</file>